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72" r:id="rId3"/>
    <p:sldMasterId id="2147483677" r:id="rId4"/>
    <p:sldMasterId id="2147483680" r:id="rId5"/>
    <p:sldMasterId id="2147483695" r:id="rId6"/>
    <p:sldMasterId id="2147483709" r:id="rId7"/>
  </p:sldMasterIdLst>
  <p:notesMasterIdLst>
    <p:notesMasterId r:id="rId40"/>
  </p:notesMasterIdLst>
  <p:handoutMasterIdLst>
    <p:handoutMasterId r:id="rId41"/>
  </p:handoutMasterIdLst>
  <p:sldIdLst>
    <p:sldId id="4909" r:id="rId8"/>
    <p:sldId id="4949" r:id="rId9"/>
    <p:sldId id="4554" r:id="rId10"/>
    <p:sldId id="4555" r:id="rId11"/>
    <p:sldId id="4556" r:id="rId12"/>
    <p:sldId id="4557" r:id="rId13"/>
    <p:sldId id="4558" r:id="rId14"/>
    <p:sldId id="4559" r:id="rId15"/>
    <p:sldId id="4560" r:id="rId16"/>
    <p:sldId id="4561" r:id="rId17"/>
    <p:sldId id="4562" r:id="rId18"/>
    <p:sldId id="4564" r:id="rId19"/>
    <p:sldId id="4565" r:id="rId20"/>
    <p:sldId id="4566" r:id="rId21"/>
    <p:sldId id="4567" r:id="rId22"/>
    <p:sldId id="4568" r:id="rId23"/>
    <p:sldId id="4569" r:id="rId24"/>
    <p:sldId id="4811" r:id="rId25"/>
    <p:sldId id="4950" r:id="rId26"/>
    <p:sldId id="4573" r:id="rId27"/>
    <p:sldId id="4952" r:id="rId28"/>
    <p:sldId id="4953" r:id="rId29"/>
    <p:sldId id="4954" r:id="rId30"/>
    <p:sldId id="4955" r:id="rId31"/>
    <p:sldId id="4574" r:id="rId32"/>
    <p:sldId id="4575" r:id="rId33"/>
    <p:sldId id="4576" r:id="rId34"/>
    <p:sldId id="4577" r:id="rId35"/>
    <p:sldId id="4578" r:id="rId36"/>
    <p:sldId id="4956" r:id="rId37"/>
    <p:sldId id="4915" r:id="rId38"/>
    <p:sldId id="4750" r:id="rId39"/>
  </p:sldIdLst>
  <p:sldSz cx="12192000" cy="6858000"/>
  <p:notesSz cx="6797675" cy="9928225"/>
  <p:embeddedFontLst>
    <p:embeddedFont>
      <p:font typeface="义启小楷书" panose="02010600030101010101" charset="-128"/>
      <p:regular r:id="rId42"/>
    </p:embeddedFont>
    <p:embeddedFont>
      <p:font typeface="Algerian" panose="04020705040A02060702" pitchFamily="82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Leelawadee" panose="020B0502040204020203" pitchFamily="34" charset="-34"/>
      <p:regular r:id="rId48"/>
      <p:bold r:id="rId49"/>
    </p:embeddedFont>
    <p:embeddedFont>
      <p:font typeface="Microsoft Yahei" panose="020B0503020204020204" pitchFamily="34" charset="-122"/>
      <p:regular r:id="rId5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  <p:embeddedFont>
      <p:font typeface="Segoe UI Black" panose="02010600030101010101" charset="0"/>
      <p:bold r:id="rId56"/>
      <p:boldItalic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等线" panose="02010600030101010101" pitchFamily="2" charset="-122"/>
      <p:regular r:id="rId60"/>
      <p:bold r:id="rId61"/>
    </p:embeddedFont>
    <p:embeddedFont>
      <p:font typeface="等线 Light" panose="02010600030101010101" pitchFamily="2" charset="-122"/>
      <p:regular r:id="rId62"/>
    </p:embeddedFont>
    <p:embeddedFont>
      <p:font typeface="黑体" panose="02010609060101010101" pitchFamily="49" charset="-122"/>
      <p:regular r:id="rId63"/>
    </p:embeddedFont>
    <p:embeddedFont>
      <p:font typeface="华文行楷" panose="02010800040101010101" pitchFamily="2" charset="-122"/>
      <p:regular r:id="rId64"/>
    </p:embeddedFont>
    <p:embeddedFont>
      <p:font typeface="华文楷体" panose="02010600040101010101" pitchFamily="2" charset="-122"/>
      <p:regular r:id="rId65"/>
    </p:embeddedFont>
    <p:embeddedFont>
      <p:font typeface="华文新魏" panose="02010800040101010101" pitchFamily="2" charset="-122"/>
      <p:regular r:id="rId66"/>
    </p:embeddedFont>
    <p:embeddedFont>
      <p:font typeface="微软雅黑" panose="020B0503020204020204" pitchFamily="34" charset="-122"/>
      <p:regular r:id="rId67"/>
      <p:bold r:id="rId68"/>
    </p:embeddedFont>
  </p:embeddedFontLst>
  <p:custDataLst>
    <p:tags r:id="rId6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3863">
          <p15:clr>
            <a:srgbClr val="A4A3A4"/>
          </p15:clr>
        </p15:guide>
        <p15:guide id="3" pos="2910">
          <p15:clr>
            <a:srgbClr val="A4A3A4"/>
          </p15:clr>
        </p15:guide>
        <p15:guide id="4" pos="1912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91">
          <p15:clr>
            <a:srgbClr val="A4A3A4"/>
          </p15:clr>
        </p15:guide>
        <p15:guide id="7" orient="horz" pos="2478">
          <p15:clr>
            <a:srgbClr val="A4A3A4"/>
          </p15:clr>
        </p15:guide>
        <p15:guide id="8" orient="horz" pos="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FF99FF"/>
    <a:srgbClr val="0000FF"/>
    <a:srgbClr val="66FF33"/>
    <a:srgbClr val="0099FF"/>
    <a:srgbClr val="92D050"/>
    <a:srgbClr val="C5E0B4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9" autoAdjust="0"/>
    <p:restoredTop sz="71561" autoAdjust="0"/>
  </p:normalViewPr>
  <p:slideViewPr>
    <p:cSldViewPr snapToGrid="0">
      <p:cViewPr varScale="1">
        <p:scale>
          <a:sx n="81" d="100"/>
          <a:sy n="81" d="100"/>
        </p:scale>
        <p:origin x="1326" y="90"/>
      </p:cViewPr>
      <p:guideLst>
        <p:guide orient="horz" pos="2296"/>
        <p:guide pos="3863"/>
        <p:guide pos="2910"/>
        <p:guide pos="1912"/>
        <p:guide orient="horz" pos="3634"/>
        <p:guide orient="horz" pos="391"/>
        <p:guide orient="horz" pos="2478"/>
        <p:guide orient="horz" pos="5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20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gs" Target="tags/tag1.xml"/><Relationship Id="rId8" Type="http://schemas.openxmlformats.org/officeDocument/2006/relationships/slide" Target="slides/slide1.xml"/><Relationship Id="rId51" Type="http://schemas.openxmlformats.org/officeDocument/2006/relationships/font" Target="fonts/font10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9B3ED39-DBC8-497F-A12E-968871A40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D2D9BA-FF50-4565-AC15-8688A04A0D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18C48E0-8D92-429C-A85F-E52A519FBCD9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6AC450-E18D-4787-99B4-0E8B553AEA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0DDFB4-2FB3-490D-ADE2-7CF03CCEBA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7E61216-4E32-4086-B28B-1BC01B3AE7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A6A7668-7B73-4853-8C43-D7F2F4222C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5AD743-A50A-41F9-A8C3-A98DC7B56A3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82A12AE-7312-4E37-A869-90BD19F9A746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6C41CFA1-DC04-4EDA-8D94-A080DA89A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E6A8BFED-B29E-4D00-B3BA-35073D842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A55F8F-9C63-407B-8BA8-DFC0B1A7D2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804737-5B87-4C6D-A2DF-2E648216F2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C2A643E-7C73-4FCA-9F7B-BD1AF9C038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BE90502-1B02-456F-87C4-4DC75E658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FE1C964D-DF4A-4C0A-B537-5D55EC3817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/>
          </a:p>
          <a:p>
            <a:pPr>
              <a:spcBef>
                <a:spcPct val="0"/>
              </a:spcBef>
            </a:pPr>
            <a:br>
              <a:rPr lang="zh-CN" altLang="en-US" dirty="0"/>
            </a:br>
            <a:endParaRPr lang="zh-CN" altLang="en-US" dirty="0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0BDF459C-C404-47F7-AD18-2ACD4BA727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59E5E8-8FC3-4753-9932-85F4FC07722A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每经过一个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 </a:t>
            </a:r>
            <a:r>
              <a:rPr lang="zh-CN" altLang="en-US" dirty="0"/>
              <a:t>，启动一个存储器。</a:t>
            </a:r>
            <a:r>
              <a:rPr lang="en-US" altLang="zh-CN" dirty="0"/>
              <a:t>T=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=m 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注意 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&lt;T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，第一个数据需要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时间，后面只需要每经过一</a:t>
            </a:r>
            <a:r>
              <a:rPr lang="zh-CN" altLang="en-US" dirty="0"/>
              <a:t>个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时间（而不是一个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的时间）即可获得一个数据，速度变快。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由于多存储体共享总线（地址和数据），所以总线时钟必须是存储器时钟的</a:t>
            </a:r>
            <a:r>
              <a:rPr lang="en-US" altLang="zh-CN" dirty="0"/>
              <a:t>n</a:t>
            </a:r>
            <a:r>
              <a:rPr lang="zh-CN" altLang="en-US" dirty="0"/>
              <a:t>倍才行，否则就发挥不出地址交叉存储器的优势</a:t>
            </a:r>
            <a:r>
              <a:rPr lang="zh-CN" altLang="en-US"/>
              <a:t>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51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优化过后，数据总线扩充宽度，可以一次可以输出多字长数据。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13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ABD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,A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多通道就交叉之后扩充了数据线的位数从而提升访问速度。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多体交叉的前提是不提高单体速度的情况下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提速。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数据分布连续性影响数据读取速度。不连续则需要更多次的读取内存。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121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AC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高位交叉不能提高速度。与调度算法无关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与数据存储分布有关。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1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由图中内存地址构成个可以看到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低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位选择模块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因此是低位多体交叉。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,T2&gt;T1,T2=T1+3t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r>
              <a:rPr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4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多体交叉：通过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个存储体的并行工作，可实现对存储器的流水线方式访问，速度高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13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、闪存颗粒</a:t>
            </a:r>
            <a:r>
              <a:rPr lang="en-US" altLang="zh-CN" dirty="0"/>
              <a:t>TLC</a:t>
            </a:r>
            <a:r>
              <a:rPr lang="zh-CN" altLang="en-US" dirty="0"/>
              <a:t>（理论擦写次数</a:t>
            </a:r>
            <a:r>
              <a:rPr lang="en-US" altLang="zh-CN" dirty="0"/>
              <a:t>500</a:t>
            </a:r>
            <a:r>
              <a:rPr lang="zh-CN" altLang="en-US" dirty="0"/>
              <a:t>左右）、</a:t>
            </a:r>
            <a:r>
              <a:rPr lang="en-US" altLang="zh-CN" dirty="0"/>
              <a:t>MLC</a:t>
            </a:r>
            <a:r>
              <a:rPr lang="zh-CN" altLang="en-US" dirty="0"/>
              <a:t>（理论擦写次数</a:t>
            </a:r>
            <a:r>
              <a:rPr lang="en-US" altLang="zh-CN" dirty="0"/>
              <a:t>3000~10000</a:t>
            </a:r>
            <a:r>
              <a:rPr lang="zh-CN" altLang="en-US" dirty="0"/>
              <a:t>）、</a:t>
            </a:r>
            <a:r>
              <a:rPr lang="en-US" altLang="zh-CN" dirty="0"/>
              <a:t>SLC</a:t>
            </a:r>
            <a:r>
              <a:rPr lang="zh-CN" altLang="en-US" dirty="0"/>
              <a:t>等颗粒（理论擦写次数</a:t>
            </a:r>
            <a:r>
              <a:rPr lang="en-US" altLang="zh-CN" dirty="0"/>
              <a:t>10</a:t>
            </a:r>
            <a:r>
              <a:rPr lang="zh-CN" altLang="en-US" dirty="0"/>
              <a:t>万</a:t>
            </a:r>
            <a:r>
              <a:rPr lang="en-US" altLang="zh-CN" dirty="0"/>
              <a:t>+</a:t>
            </a:r>
            <a:r>
              <a:rPr lang="zh-CN" altLang="en-US" dirty="0"/>
              <a:t>），</a:t>
            </a:r>
            <a:r>
              <a:rPr lang="en-US" altLang="zh-CN" dirty="0"/>
              <a:t>SSD</a:t>
            </a:r>
            <a:r>
              <a:rPr lang="zh-CN" altLang="en-US" dirty="0"/>
              <a:t>用的好颗粒。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、结构不同。</a:t>
            </a:r>
            <a:r>
              <a:rPr lang="en-US" altLang="zh-CN" dirty="0"/>
              <a:t>U</a:t>
            </a:r>
            <a:r>
              <a:rPr lang="zh-CN" altLang="en-US" dirty="0"/>
              <a:t>盘简单，直通，总线位数少；</a:t>
            </a:r>
            <a:r>
              <a:rPr lang="en-US" altLang="zh-CN" dirty="0"/>
              <a:t>SSD</a:t>
            </a:r>
            <a:r>
              <a:rPr lang="zh-CN" altLang="en-US" dirty="0"/>
              <a:t>内有多块闪存芯片，采用多体交叉方式存储，速度快。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、主控电路不同，</a:t>
            </a:r>
            <a:r>
              <a:rPr lang="en-US" altLang="zh-CN" dirty="0"/>
              <a:t>SSD</a:t>
            </a:r>
            <a:r>
              <a:rPr lang="zh-CN" altLang="en-US" dirty="0"/>
              <a:t>的主控电路运算能力强，速度快。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、接口不同，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r>
              <a:rPr lang="en-US" altLang="zh-CN" dirty="0"/>
              <a:t>USB3.0</a:t>
            </a:r>
            <a:r>
              <a:rPr lang="zh-CN" altLang="en-US" dirty="0"/>
              <a:t>；</a:t>
            </a:r>
            <a:r>
              <a:rPr lang="en-US" altLang="zh-CN" dirty="0"/>
              <a:t>SSD</a:t>
            </a:r>
            <a:r>
              <a:rPr lang="zh-CN" altLang="en-US" dirty="0"/>
              <a:t>采用</a:t>
            </a:r>
            <a:r>
              <a:rPr lang="en-US" altLang="zh-CN" dirty="0"/>
              <a:t>SATA</a:t>
            </a:r>
            <a:r>
              <a:rPr lang="zh-CN" altLang="en-US"/>
              <a:t>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0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526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962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>
            <a:extLst>
              <a:ext uri="{FF2B5EF4-FFF2-40B4-BE49-F238E27FC236}">
                <a16:creationId xmlns:a16="http://schemas.microsoft.com/office/drawing/2014/main" id="{22DCCEAF-4745-4B7B-8BAF-9A37D5C4B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备注占位符 2">
            <a:extLst>
              <a:ext uri="{FF2B5EF4-FFF2-40B4-BE49-F238E27FC236}">
                <a16:creationId xmlns:a16="http://schemas.microsoft.com/office/drawing/2014/main" id="{14F03676-956F-48BD-8FEB-B1125FD190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88068" name="灯片编号占位符 3">
            <a:extLst>
              <a:ext uri="{FF2B5EF4-FFF2-40B4-BE49-F238E27FC236}">
                <a16:creationId xmlns:a16="http://schemas.microsoft.com/office/drawing/2014/main" id="{A9D8680B-1CBB-4032-AD03-FEBB27CBD1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6952A9-3B29-4DA4-9B04-D3CFDA30145F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5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1</a:t>
            </a:r>
            <a:r>
              <a:rPr lang="zh-CN" altLang="en-US" dirty="0"/>
              <a:t>、</a:t>
            </a:r>
            <a:r>
              <a:rPr lang="fr-FR" altLang="zh-CN" dirty="0"/>
              <a:t>FPM (Fast Page Mode) RAM </a:t>
            </a:r>
            <a:r>
              <a:rPr lang="zh-CN" altLang="en-US" dirty="0"/>
              <a:t>快页模式</a:t>
            </a:r>
            <a:r>
              <a:rPr lang="en-US" altLang="zh-CN" dirty="0"/>
              <a:t>RAM</a:t>
            </a:r>
            <a:r>
              <a:rPr lang="zh-CN" altLang="en-US" dirty="0"/>
              <a:t>：</a:t>
            </a:r>
            <a:r>
              <a:rPr lang="en-US" altLang="zh-CN" dirty="0"/>
              <a:t>3</a:t>
            </a:r>
            <a:r>
              <a:rPr lang="zh-CN" altLang="en-US" dirty="0"/>
              <a:t>脉冲存取一次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E DRAM</a:t>
            </a:r>
            <a:r>
              <a:rPr lang="zh-CN" altLang="en-US" dirty="0"/>
              <a:t>：</a:t>
            </a:r>
            <a:r>
              <a:rPr lang="en-US" altLang="zh-CN" dirty="0"/>
              <a:t>Enhanced DRAM</a:t>
            </a:r>
            <a:r>
              <a:rPr lang="zh-CN" altLang="en-US" dirty="0"/>
              <a:t>：增加</a:t>
            </a:r>
            <a:r>
              <a:rPr lang="en-US" altLang="zh-CN" dirty="0"/>
              <a:t>SRAM Cache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 Data 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（扩展数据输出）：</a:t>
            </a:r>
            <a:r>
              <a:rPr lang="en-US" altLang="zh-CN" dirty="0"/>
              <a:t>2</a:t>
            </a:r>
            <a:r>
              <a:rPr lang="zh-CN" altLang="en-US" dirty="0"/>
              <a:t>脉冲存取一次，提高</a:t>
            </a:r>
            <a:r>
              <a:rPr lang="en-US" altLang="zh-CN" dirty="0"/>
              <a:t>30%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SDRAM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Synchronous Dynamic Random Access Memory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（同步动态随机存储器）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位，双存储体交叉，速度提高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 Data Rate Synchronous Dynamic Random Access Memory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（双数据率同步动态随机存储器）：在时钟脉冲的上升沿和下降沿传输数据，理论提速一倍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Rambus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（总线式动态随机存储器）：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56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设计了两个</a:t>
            </a:r>
            <a:r>
              <a:rPr lang="en-US" altLang="zh-CN" dirty="0"/>
              <a:t>BUSY/</a:t>
            </a:r>
            <a:r>
              <a:rPr lang="zh-CN" altLang="en-US" dirty="0"/>
              <a:t>引脚解决冲突问题，冲突时由一年逻辑决定哪个先访问。</a:t>
            </a:r>
            <a:endParaRPr lang="en-US" altLang="zh-CN" dirty="0"/>
          </a:p>
          <a:p>
            <a:r>
              <a:rPr lang="zh-CN" altLang="en-US" dirty="0"/>
              <a:t>显然无法达到</a:t>
            </a:r>
            <a:r>
              <a:rPr lang="en-US" altLang="zh-CN" dirty="0"/>
              <a:t>2</a:t>
            </a:r>
            <a:r>
              <a:rPr lang="zh-CN" altLang="en-US" dirty="0"/>
              <a:t>倍速度（冲突无法避免）。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59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数据和指令连续存放时效率高，理论上提高</a:t>
            </a:r>
            <a:r>
              <a:rPr lang="en-US" altLang="zh-CN" dirty="0"/>
              <a:t>n</a:t>
            </a:r>
            <a:r>
              <a:rPr lang="zh-CN" altLang="en-US" dirty="0"/>
              <a:t>（</a:t>
            </a:r>
            <a:r>
              <a:rPr lang="en-US" altLang="zh-CN" dirty="0"/>
              <a:t>n</a:t>
            </a:r>
            <a:r>
              <a:rPr lang="zh-CN" altLang="en-US" dirty="0"/>
              <a:t>个存储体）倍，不连续存放时效率下降。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06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8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高位多体交叉：与字扩展原理一致。</a:t>
            </a:r>
            <a:endParaRPr lang="en-US" altLang="zh-CN" dirty="0"/>
          </a:p>
          <a:p>
            <a:r>
              <a:rPr lang="en-US" altLang="zh-CN" b="1" dirty="0"/>
              <a:t>CPU</a:t>
            </a:r>
            <a:r>
              <a:rPr lang="zh-CN" altLang="en-US" b="1" dirty="0"/>
              <a:t>高位</a:t>
            </a:r>
            <a:r>
              <a:rPr lang="zh-CN" altLang="en-US" dirty="0"/>
              <a:t>地址译码后做</a:t>
            </a:r>
            <a:r>
              <a:rPr lang="zh-CN" altLang="en-US" b="1" dirty="0"/>
              <a:t>片选信号</a:t>
            </a:r>
            <a:r>
              <a:rPr lang="zh-CN" altLang="en-US" dirty="0"/>
              <a:t>，</a:t>
            </a:r>
            <a:r>
              <a:rPr lang="zh-CN" altLang="en-US" b="1" dirty="0"/>
              <a:t>低位</a:t>
            </a:r>
            <a:r>
              <a:rPr lang="zh-CN" altLang="en-US" dirty="0"/>
              <a:t>地址选择某个存储体内</a:t>
            </a:r>
            <a:r>
              <a:rPr lang="zh-CN" altLang="en-US" b="1" dirty="0">
                <a:solidFill>
                  <a:srgbClr val="FF0000"/>
                </a:solidFill>
              </a:rPr>
              <a:t>不同存储单元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056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低位地址做片选信号，选择不同存储体；高位地址选择存储单元。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776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 并行工作其实也是有先后顺序的，详见下页，因此数据总线是分时</a:t>
            </a:r>
            <a:r>
              <a:rPr lang="zh-CN" altLang="en-US"/>
              <a:t>复用的。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2A643E-7C73-4FCA-9F7B-BD1AF9C038B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83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52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70F260-A93F-4DE7-95C7-114DB2E11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FFD42-D3A6-45C0-A26B-752442D2EFD7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A2F428-FA6F-4F6C-AC0E-964E515F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B16713-ED52-41EB-BC42-DF7AAE0B3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B93DE-850A-4EF5-87D7-177DDA81D5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62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624F30-310D-4BCB-8596-23BE632F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7E428-B29D-4DCD-AA79-06108E413EA4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46053-E2F4-4370-BC2C-1438C468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BC6C4F-DA0A-479A-A84A-528D1C47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02568-36EE-4CBC-9B74-53BC01859C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25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3A881-B4C6-4185-B936-1CD881E5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B7F71-31E6-4967-AB2E-0201351E00A5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32C9A4-488C-4D18-891A-0DAB1702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1D49F-3505-4CAA-BE2F-B89EEC49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97AA3-1F8C-41AD-8853-C9745E8BDE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1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7CCDE971-5D5C-4011-A454-F8EF3012F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E3FFE681-885E-448F-BF92-8225A1424939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788591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13D98-A149-4E5D-AA37-260CABFA2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A8C5963C-4BB4-4EDD-A871-EC0497E5FA4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472875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1A677CD-7276-4CA3-A7D3-0357F53F6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91F6CE89-6E0B-40D5-ADE0-4C83BAAA5B4C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70799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BEE9B31B-9B03-4CCE-BFAB-566A5E795E2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5C3A211-CB88-4F61-8990-2C9077DE65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BBE65A8F-6C9C-4F1C-936F-1A61E2E660A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72071B90-5198-4380-879C-149299D8A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0785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>
            <a:extLst>
              <a:ext uri="{FF2B5EF4-FFF2-40B4-BE49-F238E27FC236}">
                <a16:creationId xmlns:a16="http://schemas.microsoft.com/office/drawing/2014/main" id="{E4F7CECA-6840-4C61-8B74-72FBAA6F208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DDC1684-3C67-481D-8F13-78093E39D0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CD15E47C-CDD7-4E72-8A3F-21FC1C8B141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14">
            <a:extLst>
              <a:ext uri="{FF2B5EF4-FFF2-40B4-BE49-F238E27FC236}">
                <a16:creationId xmlns:a16="http://schemas.microsoft.com/office/drawing/2014/main" id="{9EE5ADA6-A7A4-4F31-AF1A-1D86CD61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199B35-443B-4EC7-AAB3-4BA75A4ED3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/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ED10410-F1E0-466C-B53B-20B1B56ED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7571C26-C671-4EE1-9554-5632837D03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2255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888DA4DB-640A-4DB8-B261-8363B6976FB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BC56C61-B9D5-4807-B315-E745267029B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42C53A3D-8DDA-4560-8ED8-B81BFC09077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7EFB229F-860C-40C0-A064-1173E7683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154B15A6-816F-4DC6-9B46-6D70372190E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A9839C9-D79B-4C6F-BE0A-CE5D4941DA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4353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76A39E7A-EC41-41D9-8D05-7C037D0185D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CB2D95C-6860-4399-89AF-59E606F929F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70AFA51-C9C4-4643-8FFD-D26518D8EEF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4EE45B17-ACA4-4F04-97D2-2E96E0ECD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3AC826C-8291-44D9-AB88-BE1F509204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E4EDE71E-115C-42F9-AB5A-397AB5542A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EB147096-6814-435C-8BE6-8128003136CF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306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EEBD62-FDCF-4BAE-9070-74C3E1F944DE}"/>
              </a:ext>
            </a:extLst>
          </p:cNvPr>
          <p:cNvSpPr/>
          <p:nvPr userDrawn="1"/>
        </p:nvSpPr>
        <p:spPr>
          <a:xfrm>
            <a:off x="11290300" y="6596063"/>
            <a:ext cx="247650" cy="246062"/>
          </a:xfrm>
          <a:prstGeom prst="ellipse">
            <a:avLst/>
          </a:prstGeom>
          <a:solidFill>
            <a:srgbClr val="1387B7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4A2CEA-7287-4C65-BAD7-248D80AADC3D}"/>
              </a:ext>
            </a:extLst>
          </p:cNvPr>
          <p:cNvSpPr/>
          <p:nvPr userDrawn="1"/>
        </p:nvSpPr>
        <p:spPr>
          <a:xfrm>
            <a:off x="11113" y="6692900"/>
            <a:ext cx="12180887" cy="168275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4DF741-ED29-43F3-BDFA-340061AB212D}"/>
              </a:ext>
            </a:extLst>
          </p:cNvPr>
          <p:cNvSpPr/>
          <p:nvPr userDrawn="1"/>
        </p:nvSpPr>
        <p:spPr>
          <a:xfrm>
            <a:off x="-1588" y="6692900"/>
            <a:ext cx="758826" cy="168275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7F8A17E5-A85C-4BFD-9DB4-889F3C8C0EFA}"/>
              </a:ext>
            </a:extLst>
          </p:cNvPr>
          <p:cNvSpPr txBox="1"/>
          <p:nvPr userDrawn="1"/>
        </p:nvSpPr>
        <p:spPr>
          <a:xfrm>
            <a:off x="11268075" y="6589713"/>
            <a:ext cx="292100" cy="282575"/>
          </a:xfrm>
          <a:prstGeom prst="rect">
            <a:avLst/>
          </a:prstGeom>
        </p:spPr>
        <p:txBody>
          <a:bodyPr lIns="0" tIns="0" rIns="0" bIns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BBF84D8-2D4A-43DF-96FA-053FA26225FC}" type="slidenum">
              <a:rPr lang="zh-CN" altLang="en-US" smtClean="0">
                <a:solidFill>
                  <a:schemeClr val="bg1"/>
                </a:solidFill>
                <a:cs typeface="Segoe UI" panose="020B0502040204020203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zh-CN" altLang="en-US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8" name="任意多边形 20">
            <a:extLst>
              <a:ext uri="{FF2B5EF4-FFF2-40B4-BE49-F238E27FC236}">
                <a16:creationId xmlns:a16="http://schemas.microsoft.com/office/drawing/2014/main" id="{876E12AD-BD6F-4738-B786-16B59E5010B3}"/>
              </a:ext>
            </a:extLst>
          </p:cNvPr>
          <p:cNvSpPr/>
          <p:nvPr userDrawn="1"/>
        </p:nvSpPr>
        <p:spPr>
          <a:xfrm flipV="1">
            <a:off x="327025" y="3603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9" name="图片 11">
            <a:extLst>
              <a:ext uri="{FF2B5EF4-FFF2-40B4-BE49-F238E27FC236}">
                <a16:creationId xmlns:a16="http://schemas.microsoft.com/office/drawing/2014/main" id="{6415FA2C-8701-4023-818E-442170453B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" y="6665913"/>
            <a:ext cx="13795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91162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B030E176-A884-46B0-8EA5-FE82918511D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50E1EFA-F62F-4C5A-A4AB-268DC1D0D17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61B54904-C3F6-4E13-93BF-5979B9FC626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C834DB35-2B50-43A2-BA84-11BC37850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6E8D9B1-8E71-4B5F-8FD2-28C9D3FF93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1784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FFE4389E-BCDC-4BF6-8210-75C7A80D490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0C5FAC2-26B3-446D-989E-B2230E6E94D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F1A9A136-7974-4A17-B494-E57A8B6C476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CB5E34A5-21A8-4F67-AD63-BFD777E8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A8546C6-BFCC-4C60-A559-E3FA4BDB5B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5345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ED8BC857-F714-42A4-A06E-D77BDF22AD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56D5929-7017-4900-B2EA-A862145CC74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DEB4BDE6-0BC2-4EA3-B0A0-D83A61064B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27567F7F-5F95-480D-A495-065A3A34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EDF89ED-9BF2-4262-A9C0-E1B1E6BC04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4203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199BB05-065A-4111-9782-D453D3D92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EC4AFAC-69F0-4BD8-8C35-A4033E3B79AB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9108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31C2F-B790-42DE-AA11-686A9A42A1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ED4C040-0224-4B6E-83C5-A79FFD1D5729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8566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B6D42642-6B48-424A-93F2-441F82C05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25088" y="6237288"/>
            <a:ext cx="1352550" cy="476250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zh-CN"/>
              <a:t> -</a:t>
            </a:r>
            <a:fld id="{07BE3C43-3C01-42EA-A91C-61B93CA706F1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463469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14CCF122-445E-4632-8F81-49735FDB48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6416FC8D-0FD7-41C7-B3A2-EF6B1F267647}" type="slidenum">
              <a:rPr lang="en-US" altLang="zh-CN" smtClean="0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91445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2">
            <a:extLst>
              <a:ext uri="{FF2B5EF4-FFF2-40B4-BE49-F238E27FC236}">
                <a16:creationId xmlns:a16="http://schemas.microsoft.com/office/drawing/2014/main" id="{C17C3AB5-DC2C-454D-A653-0FAACFB4D1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7" t="14961" r="-5367" b="2403"/>
          <a:stretch>
            <a:fillRect/>
          </a:stretch>
        </p:blipFill>
        <p:spPr bwMode="auto">
          <a:xfrm>
            <a:off x="9404350" y="0"/>
            <a:ext cx="2787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形 3">
            <a:extLst>
              <a:ext uri="{FF2B5EF4-FFF2-40B4-BE49-F238E27FC236}">
                <a16:creationId xmlns:a16="http://schemas.microsoft.com/office/drawing/2014/main" id="{02D773B4-C1E2-4326-9303-18AC712AA0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" r="46268" b="33315"/>
          <a:stretch>
            <a:fillRect/>
          </a:stretch>
        </p:blipFill>
        <p:spPr bwMode="auto">
          <a:xfrm>
            <a:off x="0" y="0"/>
            <a:ext cx="1179513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95FBDE-BDCE-4E06-BA7D-5966B662F1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图片包含 屏幕截图&#10;&#10;已生成高可信度的说明">
            <a:extLst>
              <a:ext uri="{FF2B5EF4-FFF2-40B4-BE49-F238E27FC236}">
                <a16:creationId xmlns:a16="http://schemas.microsoft.com/office/drawing/2014/main" id="{6CB33585-B2B1-4428-8037-A96CA070A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6" name="图片 5" descr="图片包含 屏幕截图&#10;&#10;已生成高可信度的说明">
            <a:extLst>
              <a:ext uri="{FF2B5EF4-FFF2-40B4-BE49-F238E27FC236}">
                <a16:creationId xmlns:a16="http://schemas.microsoft.com/office/drawing/2014/main" id="{5F72234B-6D04-4357-BFF1-D6060F1DF2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271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83802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8FF09C6-0792-46C3-A482-F16C7C536A2D}"/>
              </a:ext>
            </a:extLst>
          </p:cNvPr>
          <p:cNvSpPr/>
          <p:nvPr userDrawn="1"/>
        </p:nvSpPr>
        <p:spPr>
          <a:xfrm>
            <a:off x="-1588" y="6350"/>
            <a:ext cx="12204701" cy="6853238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EAED883-9F6D-45CA-BCE2-BCC3B361F4BD}"/>
              </a:ext>
            </a:extLst>
          </p:cNvPr>
          <p:cNvSpPr/>
          <p:nvPr userDrawn="1"/>
        </p:nvSpPr>
        <p:spPr>
          <a:xfrm>
            <a:off x="6969125" y="-177800"/>
            <a:ext cx="8489950" cy="839311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/>
              <a:t>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86B4C0-3509-43E7-BFD3-07BE39BD3038}"/>
              </a:ext>
            </a:extLst>
          </p:cNvPr>
          <p:cNvSpPr/>
          <p:nvPr userDrawn="1"/>
        </p:nvSpPr>
        <p:spPr>
          <a:xfrm>
            <a:off x="-3967163" y="-5607050"/>
            <a:ext cx="8488363" cy="8393113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43656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318E7-DFF0-48AE-AC09-CB1606B76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2D058-203E-4539-B00D-8EB29BE725AA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00B22F-C833-46D5-AEBC-7D0E8F5B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B81F0C-B7B6-41C8-A8FA-54702A94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CA510-6975-4678-852A-758A682F41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3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D9C49F5-41E7-49C0-AEFC-1975771C45B0}"/>
              </a:ext>
            </a:extLst>
          </p:cNvPr>
          <p:cNvSpPr/>
          <p:nvPr userDrawn="1"/>
        </p:nvSpPr>
        <p:spPr>
          <a:xfrm>
            <a:off x="-1588" y="-7938"/>
            <a:ext cx="12187238" cy="68675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9A0E1E-DACA-4FB0-AFCA-01A4056941C7}"/>
              </a:ext>
            </a:extLst>
          </p:cNvPr>
          <p:cNvSpPr/>
          <p:nvPr userDrawn="1"/>
        </p:nvSpPr>
        <p:spPr>
          <a:xfrm>
            <a:off x="6969125" y="-177800"/>
            <a:ext cx="8489950" cy="839311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/>
              <a:t> 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FB793B-DDB1-4677-B644-BBBB9A6C417F}"/>
              </a:ext>
            </a:extLst>
          </p:cNvPr>
          <p:cNvSpPr/>
          <p:nvPr userDrawn="1"/>
        </p:nvSpPr>
        <p:spPr>
          <a:xfrm>
            <a:off x="-3967163" y="-5607050"/>
            <a:ext cx="8488363" cy="8393113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BD345D-0DA5-46F7-8C0B-D59553063372}"/>
              </a:ext>
            </a:extLst>
          </p:cNvPr>
          <p:cNvSpPr/>
          <p:nvPr userDrawn="1"/>
        </p:nvSpPr>
        <p:spPr>
          <a:xfrm>
            <a:off x="15875" y="6689725"/>
            <a:ext cx="12169775" cy="16986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66638E-40D0-47DD-88C1-D02BE3254481}"/>
              </a:ext>
            </a:extLst>
          </p:cNvPr>
          <p:cNvSpPr/>
          <p:nvPr userDrawn="1"/>
        </p:nvSpPr>
        <p:spPr>
          <a:xfrm>
            <a:off x="-1588" y="6689725"/>
            <a:ext cx="758826" cy="16986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568653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24E7207-EE34-4C84-8068-821E842AF071}"/>
              </a:ext>
            </a:extLst>
          </p:cNvPr>
          <p:cNvSpPr/>
          <p:nvPr userDrawn="1"/>
        </p:nvSpPr>
        <p:spPr>
          <a:xfrm>
            <a:off x="6969125" y="-177800"/>
            <a:ext cx="8489950" cy="839311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/>
              <a:t> 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663AC-8740-48BD-8B8A-2CCB9BC91D4D}"/>
              </a:ext>
            </a:extLst>
          </p:cNvPr>
          <p:cNvSpPr/>
          <p:nvPr userDrawn="1"/>
        </p:nvSpPr>
        <p:spPr>
          <a:xfrm>
            <a:off x="-3967163" y="-5607050"/>
            <a:ext cx="8488363" cy="8393113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111B6E-876D-46A6-9DFC-429C9D1C5EB3}"/>
              </a:ext>
            </a:extLst>
          </p:cNvPr>
          <p:cNvSpPr/>
          <p:nvPr userDrawn="1"/>
        </p:nvSpPr>
        <p:spPr>
          <a:xfrm>
            <a:off x="15875" y="6689725"/>
            <a:ext cx="12169775" cy="16986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F45540-946E-4253-A5A4-1BCC7919D56C}"/>
              </a:ext>
            </a:extLst>
          </p:cNvPr>
          <p:cNvSpPr/>
          <p:nvPr userDrawn="1"/>
        </p:nvSpPr>
        <p:spPr>
          <a:xfrm>
            <a:off x="-1588" y="6689725"/>
            <a:ext cx="758826" cy="16986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65053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168593-0949-4A89-8BD6-8B4A61592723}"/>
              </a:ext>
            </a:extLst>
          </p:cNvPr>
          <p:cNvSpPr/>
          <p:nvPr userDrawn="1"/>
        </p:nvSpPr>
        <p:spPr>
          <a:xfrm>
            <a:off x="15875" y="6689725"/>
            <a:ext cx="12169775" cy="16986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289EA8-2FB9-4E1B-B5E6-176327BE8B75}"/>
              </a:ext>
            </a:extLst>
          </p:cNvPr>
          <p:cNvSpPr/>
          <p:nvPr userDrawn="1"/>
        </p:nvSpPr>
        <p:spPr>
          <a:xfrm>
            <a:off x="-1588" y="6689725"/>
            <a:ext cx="758826" cy="16986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944083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A9DDE0-B3CD-40E6-BE7D-0327CE31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615CC-CB83-40F0-B666-1F0F30455FF8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4B32A-4640-498B-9178-93410AA33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A41CA-E53B-4076-8CD3-70916E1F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C0D3C-3D25-4B38-B429-BBC9B570AE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983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D126A-AEB7-4ABB-81F4-CB9CA232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227624-DC7D-4F1D-96EF-1D8A0C34B5B8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7AE475-5C98-4D14-A429-C586C9EB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BB569-2935-4017-AD58-36E51190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FA7E8-902C-4804-9B25-160B37FF1B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488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F0559EE-92EF-4C11-AAA9-B475F8D68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9C7D5-C1D4-4FD1-B852-63D182991812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F308C8E-E3EF-4AE4-8216-3AF00C2F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9657FB4-5B85-4DD9-AE80-FF2AED47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26080-703A-4AEE-9889-7367C1593D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527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69E8413-FE95-4E08-9A42-B93AFEC54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7F060-3C32-4019-81B0-FF258B8917C6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E49D92F6-2794-4B23-980A-BC63E64C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5868DB7-04E8-48A0-B44C-B3305BD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F782F-EEEA-4322-963D-B205C5DD1F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043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8346720-6222-42EE-B73C-1ED4A580B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74731-E23A-490A-9B4B-0479DBB6664C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087131A3-0F3F-4D5E-8834-2E0E3254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5481CA74-A65F-4BED-B583-039B0E9D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919A4-7C3F-49E2-8138-9699E06A18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896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40766897-38B3-448F-B525-FF701A54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61514-8743-46B1-8B58-8386427AE51A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FDB96E2-292F-49D3-9B7E-BC1D2192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6276D7D5-350A-46C8-AFAB-C68A7F1A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428BF-1BA3-4857-95F3-BB8AB659F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1038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713797"/>
            <a:ext cx="4681655" cy="142841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pPr lvl="0"/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FA4BA2B-FED8-49B0-9205-879B5558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9C9E0-26BF-4C2C-8BE3-8D739DF54B70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E63E0CE-37B7-4A07-9E2C-8A1FB9F6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6AF4EEB-4010-4747-82B9-4B08A2DC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3524C-D4C5-4297-903C-915484C25A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30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6224DD1-475A-4495-B5B0-BB38E3DB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59A9A-DC80-488B-A90C-CE99DC68AC2B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1A1D8B0-A0A9-45DC-BC34-FEEEB71E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32EBE97-BD1C-4235-91E2-16DA1F33B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D77B1-05A6-4C5D-ABCA-DFD4301DCE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55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204D44-3434-4B00-8A1B-0DEA3EC0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AB7FC-8F70-443D-854E-6739983BBE33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15D875-AA86-4501-95C0-15C58911E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BB4D15-8BB7-46AB-B6B6-777571A1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8DF49-3337-402E-8419-E1A778045F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755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23E8514A-7D1B-4E79-A863-7FA20CC8D8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40BBD-4812-4D8A-9B42-6BD90908DF9A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310BA604-65AB-4842-B31C-510EB14116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EFAA631-40CC-4215-948A-48EDACE69A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1DB98-C17D-4B11-B8B5-1C2F35A53C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59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EA3E6A12-2DAA-46F7-8FB4-F694184B5D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059A3BC8-8A2B-4EA3-9DF9-CB4F246907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32795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5742F7A8-1333-45D2-99F8-2118CD4BF16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534A503-9749-4D84-8E12-A53FD3EF11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973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A9CB0962-21E4-4EB3-ACC7-BE926A0522A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2330B34-C37C-4652-BD07-2913E966C6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79176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B4D618D5-CEE8-4AD4-ABC4-73FD7CC14A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9B81233-12D6-41EF-854C-4CD95CB8A1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23147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627EE41D-081B-4FFD-8093-B390F7DF8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9648AA48-4702-4133-8ECF-57C301413E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384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12C8E88F-7839-4E29-8796-625E3CDDF1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97794623-14F4-405A-A087-C03CCA7353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4463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>
            <a:extLst>
              <a:ext uri="{FF2B5EF4-FFF2-40B4-BE49-F238E27FC236}">
                <a16:creationId xmlns:a16="http://schemas.microsoft.com/office/drawing/2014/main" id="{88A1C515-8EC4-4DD4-8330-E288CDA493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4F8CF51D-8497-4E06-B476-5584861F1C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33116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D8F349A0-89FB-4832-A295-97331BE35B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3C29B76-9AEE-4565-B73D-9F2562DAAA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7422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F1E85E7D-2765-423F-937C-5CF57CA3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7729D-310D-4A9D-BD86-6896EA2975C7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9305EF19-6BAE-4DE9-A284-933CEC6B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F5791D9D-AA20-4899-823A-0E21F04A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0C8F1D-1C67-4E8B-84BA-6F85471B51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9460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矩形 15">
            <a:extLst>
              <a:ext uri="{FF2B5EF4-FFF2-40B4-BE49-F238E27FC236}">
                <a16:creationId xmlns:a16="http://schemas.microsoft.com/office/drawing/2014/main" id="{79224ECE-AB21-4AFF-8EC7-5C755785F6E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D474D5E-6CEF-4DBA-88C7-093DE76CDF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753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8629D626-E50D-41B3-94A9-A9697499B3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5240B0B-F80B-4DB6-852D-2D47E7EB6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5822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057D766E-7797-437F-A98C-ADA367E3C5D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89BC4874-FE36-4910-8E6A-32A3ED01F5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4003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4A4B150C-C7D6-4B8C-A0CB-8BB51BE122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92B1946-CFB0-4D70-854E-3EDE086608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08452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DB725084-CFA7-4C54-8BC8-EFA76F48C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89041DE4-478B-49C6-8CF5-B25AE8097A9C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219005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6A9D8580-4FBC-4CFC-ACB8-00CF5E63430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2947F40-3EDC-4F4C-A4AB-5074D4FE8FF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A096BE67-D5BF-4E63-B0EB-A1591D216C7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A37D3BA0-BB5A-44F6-9CF7-04758A5C8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4EDD0F3-DB2C-481B-985D-E51AC134A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B3A15D76-9B1B-49D2-8FC7-26271EA30F4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7776013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931EE2FC-4DCE-435C-AB01-CD0DABAD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F9D87E95-EDA6-4D09-A191-5119BA7DB15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4458015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1E09F8C4-846E-451A-A299-72CC426E81B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7B73C85C-4504-4E6E-97A3-86CAA33E313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69947622-0338-44B1-BA4B-0B510D8FFE2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CFA2241D-3FE3-4822-BD34-C33C1EA08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57E057BB-D20D-4846-81A4-F27A6D83D16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BDA942-FEC4-4694-963C-AB5CC62343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96895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">
            <a:extLst>
              <a:ext uri="{FF2B5EF4-FFF2-40B4-BE49-F238E27FC236}">
                <a16:creationId xmlns:a16="http://schemas.microsoft.com/office/drawing/2014/main" id="{B06DE644-58B4-49AB-AF5B-CB7D4D9DAF2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5731EA-1C8C-43CC-A4AA-4F009988692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6EC9E383-FBE6-452A-998B-83CCE737D6A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14">
            <a:extLst>
              <a:ext uri="{FF2B5EF4-FFF2-40B4-BE49-F238E27FC236}">
                <a16:creationId xmlns:a16="http://schemas.microsoft.com/office/drawing/2014/main" id="{D4EDD057-E560-4234-B2EC-46C65D385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38F27F14-B718-436A-8DD5-8E039FFC53C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BF20C2-A256-4D94-9FDC-CA81E74343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33715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>
            <a:extLst>
              <a:ext uri="{FF2B5EF4-FFF2-40B4-BE49-F238E27FC236}">
                <a16:creationId xmlns:a16="http://schemas.microsoft.com/office/drawing/2014/main" id="{093E13F3-B113-47A8-B24E-17D8B4FAA7A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517F7DA-A85D-4B8A-B6C4-2282647DC5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00A92A11-E27F-441D-B2A1-3F584DED2EA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14">
            <a:extLst>
              <a:ext uri="{FF2B5EF4-FFF2-40B4-BE49-F238E27FC236}">
                <a16:creationId xmlns:a16="http://schemas.microsoft.com/office/drawing/2014/main" id="{EBD452B3-119C-4060-84A2-F9B2977D5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A9E82201-60D3-49BB-AAF9-A50A8FC3EB9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3888" y="6524625"/>
            <a:ext cx="1920875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0FCCAC9-30E3-4D4E-ADDB-E52A365C7A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072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0217D232-02F1-4381-83B6-04B6E50F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142DB-5F69-42B8-A06E-06615DB5C272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F013F848-3484-4A09-BC4A-B1C53CBD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5717262-5D7A-4E40-8AF6-C74EB773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B8987B-02B0-478C-94A6-41269AF73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2050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0D7661B8-D45B-4BA2-B198-59063401D72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9D08BC8-ABDB-4262-9755-6AABA484AC4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4A254A4B-3684-4F56-8F8F-DFFF6672395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F0574807-E698-4CF6-A3FB-3E23BD319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99E5081-B065-48F2-AEE0-43AB779825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853D354-9294-4CD8-9143-FBCD3A8D5F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8441E51D-6131-461E-B402-F6656F2EA6B7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1433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30428190-FAFD-45C4-AB7D-FAFD2BFC74C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4F84B51-98DA-40F9-A11D-EE6F1C702A4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3375BE35-72FE-4C72-B15E-BB6390400C3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CC5AE53B-88D0-459C-9162-DEB201A4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A749907-28ED-4D8D-998F-709CC5E9E7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2894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>
            <a:extLst>
              <a:ext uri="{FF2B5EF4-FFF2-40B4-BE49-F238E27FC236}">
                <a16:creationId xmlns:a16="http://schemas.microsoft.com/office/drawing/2014/main" id="{984FFA56-A607-482F-BF9D-D5A33EF4412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854F1F9-4154-4508-A106-A48DCD6699B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F1C7F090-A551-406C-9B15-8B89559A99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14">
            <a:extLst>
              <a:ext uri="{FF2B5EF4-FFF2-40B4-BE49-F238E27FC236}">
                <a16:creationId xmlns:a16="http://schemas.microsoft.com/office/drawing/2014/main" id="{27ACB3DF-0FAE-4EB6-8283-121910A58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2D1A1A8-3A84-46AC-9D93-E075841D14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637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>
            <a:extLst>
              <a:ext uri="{FF2B5EF4-FFF2-40B4-BE49-F238E27FC236}">
                <a16:creationId xmlns:a16="http://schemas.microsoft.com/office/drawing/2014/main" id="{48DF4331-A633-43D1-8722-1B6510B6686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6255F18-B741-4F32-8D34-99C9C6C8134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26A0419B-8EE6-43BA-A1A6-26DC9B98D8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1A92841C-6B83-4143-A307-30C2B92F3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B037372-6E9D-4CDE-ADA9-74AEF967F5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19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72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6D87BCB-0925-4732-B02D-7413034D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1AC2-E4A5-4CE8-A418-E06F67E0D971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CF5F239-9BBA-40D0-9B25-583E6B92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1BF88E7-E3E6-444E-9C93-FC7101D4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D0EED-578F-411A-B17E-B3A01C1D55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662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E326849-87F7-4EDC-97EA-FEE41DA3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6A2A6-B3F8-4B2D-AAC5-846752645D56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BBC52D90-A5EF-4636-98FD-F049520A9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867C62C-A851-4708-B98A-F8E69CDD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B055E-0096-443A-AFAC-DFEEB0A48E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54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30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5E6E9A7C-DD13-4EE6-A86A-269DDAD2F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250B4968-BA4B-4E09-ADB6-73ED2F46C5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22C556-7D87-4685-AD87-33158C1535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F3869A0-635D-47F5-9125-019770FF8C64}" type="datetimeFigureOut">
              <a:rPr lang="zh-CN" altLang="en-US"/>
              <a:pPr>
                <a:defRPr/>
              </a:pPr>
              <a:t>2020/3/23 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611621-E80D-403A-BC91-4A081E24B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C838DF-29F1-450D-817F-1911C3A9D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6A9AC0D-5B86-4993-A494-1AAE11D4C1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50" r:id="rId3"/>
    <p:sldLayoutId id="2147483751" r:id="rId4"/>
    <p:sldLayoutId id="2147483752" r:id="rId5"/>
    <p:sldLayoutId id="2147483753" r:id="rId6"/>
    <p:sldLayoutId id="2147483785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">
            <a:extLst>
              <a:ext uri="{FF2B5EF4-FFF2-40B4-BE49-F238E27FC236}">
                <a16:creationId xmlns:a16="http://schemas.microsoft.com/office/drawing/2014/main" id="{A573CF29-533B-44FE-B929-5ECC5CA9009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AE36EC5-A2D6-4270-81B9-A20C2190A78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33E9B09F-CA55-4284-AFF1-8A7682390DA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1" name="标题占位符 1">
            <a:extLst>
              <a:ext uri="{FF2B5EF4-FFF2-40B4-BE49-F238E27FC236}">
                <a16:creationId xmlns:a16="http://schemas.microsoft.com/office/drawing/2014/main" id="{BE4649E0-0B32-4280-B488-5B4EC35972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>
            <a:extLst>
              <a:ext uri="{FF2B5EF4-FFF2-40B4-BE49-F238E27FC236}">
                <a16:creationId xmlns:a16="http://schemas.microsoft.com/office/drawing/2014/main" id="{74B5FF31-F268-49A2-9F81-7642ADA0B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>
            <a:extLst>
              <a:ext uri="{FF2B5EF4-FFF2-40B4-BE49-F238E27FC236}">
                <a16:creationId xmlns:a16="http://schemas.microsoft.com/office/drawing/2014/main" id="{747E1B46-B53B-4CBC-9351-1AAE909DC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0C30C4F9-E654-4002-8B14-68E5177C2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138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D7157"/>
                </a:solidFill>
                <a:latin typeface="Arial" panose="020B0604020202020204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9B56330C-2B3A-4211-9A79-D9C0A85509B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">
            <a:extLst>
              <a:ext uri="{FF2B5EF4-FFF2-40B4-BE49-F238E27FC236}">
                <a16:creationId xmlns:a16="http://schemas.microsoft.com/office/drawing/2014/main" id="{FE18C53F-3F13-4955-9CB2-628633116414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25A3F9-4715-4899-805D-3A653FFB1B1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AEF660E8-9E13-4C3D-8469-7D36622921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075" name="标题占位符 1">
            <a:extLst>
              <a:ext uri="{FF2B5EF4-FFF2-40B4-BE49-F238E27FC236}">
                <a16:creationId xmlns:a16="http://schemas.microsoft.com/office/drawing/2014/main" id="{B1A86605-9EFF-4148-8BDF-5A37C2D883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6" name="文本占位符 2">
            <a:extLst>
              <a:ext uri="{FF2B5EF4-FFF2-40B4-BE49-F238E27FC236}">
                <a16:creationId xmlns:a16="http://schemas.microsoft.com/office/drawing/2014/main" id="{0F0E6107-8B41-4B2D-91A9-78C905259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7" name="Rectangle 14">
            <a:extLst>
              <a:ext uri="{FF2B5EF4-FFF2-40B4-BE49-F238E27FC236}">
                <a16:creationId xmlns:a16="http://schemas.microsoft.com/office/drawing/2014/main" id="{713A0C70-13E7-49F2-9073-1460B3EDD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5716AAA2-4086-400E-ADD7-70DD21DAD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175" y="6337300"/>
            <a:ext cx="1352550" cy="476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D7157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67CC4242-2268-414D-A97A-5D144DE3A83D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59" r:id="rId2"/>
    <p:sldLayoutId id="2147483797" r:id="rId3"/>
    <p:sldLayoutId id="2147483760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ransition spd="med">
    <p:fade/>
  </p:transition>
  <p:txStyles>
    <p:titleStyle>
      <a:lvl1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866775" rtl="0" fontAlgn="base">
        <a:lnSpc>
          <a:spcPct val="90000"/>
        </a:lnSpc>
        <a:spcBef>
          <a:spcPct val="0"/>
        </a:spcBef>
        <a:spcAft>
          <a:spcPct val="0"/>
        </a:spcAft>
        <a:defRPr sz="41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15900" indent="-215900" algn="l" defTabSz="866775" rtl="0" fontAlgn="base">
        <a:lnSpc>
          <a:spcPct val="90000"/>
        </a:lnSpc>
        <a:spcBef>
          <a:spcPts val="95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9288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16063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49450" indent="-215900" algn="l" defTabSz="866775" rtl="0" fontAlgn="base">
        <a:lnSpc>
          <a:spcPct val="90000"/>
        </a:lnSpc>
        <a:spcBef>
          <a:spcPts val="4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8B83A383-3FF2-4392-A627-9C3D7156C3D1}"/>
              </a:ext>
            </a:extLst>
          </p:cNvPr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7C9D5ED5-1EA5-403D-887C-A93D78581878}"/>
              </a:ext>
            </a:extLst>
          </p:cNvPr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838200" y="1825625"/>
            <a:ext cx="105156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43205390-024D-4AED-8BC0-82196FDF7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7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7B65DE9D-53B9-4341-B262-6FCACA44D957}" type="datetimeFigureOut">
              <a:rPr lang="zh-CN" altLang="en-US"/>
              <a:pPr>
                <a:defRPr/>
              </a:pPr>
              <a:t>2020/3/23 Monday</a:t>
            </a:fld>
            <a:endParaRPr lang="zh-CN" altLang="en-US" dirty="0"/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10123877-9ABD-4991-96F9-5F22F19EA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793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6F6CC9BE-6D41-472B-8A57-8FA61F8A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79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2BA3541C-157E-457A-93C7-8DBD74E317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2" name="KSO_TEMPLATE" hidden="1">
            <a:extLst>
              <a:ext uri="{FF2B5EF4-FFF2-40B4-BE49-F238E27FC236}">
                <a16:creationId xmlns:a16="http://schemas.microsoft.com/office/drawing/2014/main" id="{F58E0AC6-EF6F-4667-B3D4-F8A0AFAB1664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5F842A-2497-4F2D-90F4-54847350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标题占位符 1">
            <a:extLst>
              <a:ext uri="{FF2B5EF4-FFF2-40B4-BE49-F238E27FC236}">
                <a16:creationId xmlns:a16="http://schemas.microsoft.com/office/drawing/2014/main" id="{0095E515-EF9F-46A2-9237-BA3FC156F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4" name="文本占位符 2">
            <a:extLst>
              <a:ext uri="{FF2B5EF4-FFF2-40B4-BE49-F238E27FC236}">
                <a16:creationId xmlns:a16="http://schemas.microsoft.com/office/drawing/2014/main" id="{CDD47B4B-6658-4498-85B0-021ACE431D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3" name="Rectangle 14">
            <a:extLst>
              <a:ext uri="{FF2B5EF4-FFF2-40B4-BE49-F238E27FC236}">
                <a16:creationId xmlns:a16="http://schemas.microsoft.com/office/drawing/2014/main" id="{C9FAE5FC-0F25-4F29-A99F-97B3CEF7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>
            <a:extLst>
              <a:ext uri="{FF2B5EF4-FFF2-40B4-BE49-F238E27FC236}">
                <a16:creationId xmlns:a16="http://schemas.microsoft.com/office/drawing/2014/main" id="{2F792D3A-6C18-46F4-889F-C904A5B3C1E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3888" y="6524625"/>
            <a:ext cx="1920875" cy="1968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fontAlgn="auto" hangingPunct="0">
              <a:spcBef>
                <a:spcPts val="0"/>
              </a:spcBef>
              <a:spcAft>
                <a:spcPts val="0"/>
              </a:spcAft>
              <a:defRPr sz="1000" b="1"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A0091F6-AA1E-4F1F-9BEE-6DD86D38A4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1">
            <a:extLst>
              <a:ext uri="{FF2B5EF4-FFF2-40B4-BE49-F238E27FC236}">
                <a16:creationId xmlns:a16="http://schemas.microsoft.com/office/drawing/2014/main" id="{0D2BB0D8-CFA0-44F4-8850-85AEAF48812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2000" cy="836613"/>
            <a:chOff x="0" y="0"/>
            <a:chExt cx="9144000" cy="83661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7BF45AB-8A72-4027-A7C0-56DCF2CF3E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04F00E97-1756-4FFB-AD47-B8964BD81F9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7" name="标题占位符 1">
            <a:extLst>
              <a:ext uri="{FF2B5EF4-FFF2-40B4-BE49-F238E27FC236}">
                <a16:creationId xmlns:a16="http://schemas.microsoft.com/office/drawing/2014/main" id="{7F253CE7-B62E-41A8-8175-0B240C890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>
            <a:extLst>
              <a:ext uri="{FF2B5EF4-FFF2-40B4-BE49-F238E27FC236}">
                <a16:creationId xmlns:a16="http://schemas.microsoft.com/office/drawing/2014/main" id="{96E87D2B-2CE7-4BBC-BE92-0DE87DD134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52513"/>
            <a:ext cx="10958513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149" name="Rectangle 14">
            <a:extLst>
              <a:ext uri="{FF2B5EF4-FFF2-40B4-BE49-F238E27FC236}">
                <a16:creationId xmlns:a16="http://schemas.microsoft.com/office/drawing/2014/main" id="{4518A683-9243-4384-8B6D-E26B383EA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069E8864-19E4-4955-8FAE-6DE090A04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138" cy="476250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rgbClr val="0D7157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2C155487-062B-41C8-BBA4-17606E976CFF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782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image" Target="../media/image20.tmp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20.tmp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tags" Target="../tags/tag63.xml"/><Relationship Id="rId21" Type="http://schemas.openxmlformats.org/officeDocument/2006/relationships/tags" Target="../tags/tag81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2" Type="http://schemas.openxmlformats.org/officeDocument/2006/relationships/tags" Target="../tags/tag62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notesSlide" Target="../notesSlides/notesSlide14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tags" Target="../tags/tag84.xml"/><Relationship Id="rId5" Type="http://schemas.openxmlformats.org/officeDocument/2006/relationships/tags" Target="../tags/tag65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70.xml"/><Relationship Id="rId19" Type="http://schemas.openxmlformats.org/officeDocument/2006/relationships/tags" Target="../tags/tag79.xml"/><Relationship Id="rId31" Type="http://schemas.openxmlformats.org/officeDocument/2006/relationships/image" Target="../media/image20.tmp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10">
            <a:extLst>
              <a:ext uri="{FF2B5EF4-FFF2-40B4-BE49-F238E27FC236}">
                <a16:creationId xmlns:a16="http://schemas.microsoft.com/office/drawing/2014/main" id="{BFAE9FFC-FA9C-4D96-A9E5-717EC3CA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 bwMode="auto">
          <a:xfrm>
            <a:off x="0" y="0"/>
            <a:ext cx="3590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D35BB73-809A-4302-AE65-472BCEF2EAC3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BF5892-A62D-45BD-97D5-737C75AB51F2}"/>
              </a:ext>
            </a:extLst>
          </p:cNvPr>
          <p:cNvSpPr/>
          <p:nvPr/>
        </p:nvSpPr>
        <p:spPr>
          <a:xfrm>
            <a:off x="4346575" y="2389188"/>
            <a:ext cx="6961188" cy="914400"/>
          </a:xfrm>
          <a:prstGeom prst="rect">
            <a:avLst/>
          </a:prstGeom>
          <a:solidFill>
            <a:srgbClr val="CDFBFF"/>
          </a:solidFill>
          <a:ln w="38100">
            <a:solidFill>
              <a:srgbClr val="005D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422A6D-B79F-44CA-8073-399A5E2D235C}"/>
              </a:ext>
            </a:extLst>
          </p:cNvPr>
          <p:cNvSpPr txBox="1"/>
          <p:nvPr/>
        </p:nvSpPr>
        <p:spPr>
          <a:xfrm>
            <a:off x="4346575" y="2447925"/>
            <a:ext cx="6961188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600" dirty="0">
                <a:solidFill>
                  <a:srgbClr val="005D9C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四、存储系统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EF9F9F-70E2-47A9-9B50-C75D5BD09817}"/>
              </a:ext>
            </a:extLst>
          </p:cNvPr>
          <p:cNvSpPr/>
          <p:nvPr/>
        </p:nvSpPr>
        <p:spPr>
          <a:xfrm>
            <a:off x="0" y="0"/>
            <a:ext cx="3590925" cy="6858000"/>
          </a:xfrm>
          <a:prstGeom prst="rect">
            <a:avLst/>
          </a:prstGeom>
          <a:solidFill>
            <a:srgbClr val="005D9C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8919" name="图片 20">
            <a:extLst>
              <a:ext uri="{FF2B5EF4-FFF2-40B4-BE49-F238E27FC236}">
                <a16:creationId xmlns:a16="http://schemas.microsoft.com/office/drawing/2014/main" id="{90210C6B-CEE7-4A77-AF93-EDC1E7D26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5" y="506413"/>
            <a:ext cx="881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3CA8D5E-F9F5-4648-8B5F-4B9FDD4C2E28}"/>
              </a:ext>
            </a:extLst>
          </p:cNvPr>
          <p:cNvSpPr txBox="1"/>
          <p:nvPr/>
        </p:nvSpPr>
        <p:spPr>
          <a:xfrm>
            <a:off x="-26988" y="2751138"/>
            <a:ext cx="3413126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原版权：</a:t>
            </a:r>
            <a:endParaRPr lang="en-US" altLang="zh-CN" sz="2800" spc="3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谭志虎、秦磊华等</a:t>
            </a:r>
          </a:p>
        </p:txBody>
      </p:sp>
      <p:pic>
        <p:nvPicPr>
          <p:cNvPr id="38921" name="图片 25">
            <a:extLst>
              <a:ext uri="{FF2B5EF4-FFF2-40B4-BE49-F238E27FC236}">
                <a16:creationId xmlns:a16="http://schemas.microsoft.com/office/drawing/2014/main" id="{FD7E7039-C598-45EC-ADC7-16BA4396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75" y="1654175"/>
            <a:ext cx="4297363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7F39A88E-9583-450E-B287-3F59979CC297}"/>
              </a:ext>
            </a:extLst>
          </p:cNvPr>
          <p:cNvSpPr txBox="1"/>
          <p:nvPr/>
        </p:nvSpPr>
        <p:spPr>
          <a:xfrm>
            <a:off x="-26988" y="5611813"/>
            <a:ext cx="3913188" cy="522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改版及授课：刘双虎</a:t>
            </a:r>
          </a:p>
        </p:txBody>
      </p:sp>
      <p:pic>
        <p:nvPicPr>
          <p:cNvPr id="28" name="Picture 2" descr="20130702002045_美东行_副本">
            <a:extLst>
              <a:ext uri="{FF2B5EF4-FFF2-40B4-BE49-F238E27FC236}">
                <a16:creationId xmlns:a16="http://schemas.microsoft.com/office/drawing/2014/main" id="{98043BF8-AF02-4DAA-909A-086FC65B4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20805" r="27417" b="4822"/>
          <a:stretch/>
        </p:blipFill>
        <p:spPr bwMode="auto">
          <a:xfrm>
            <a:off x="1003704" y="3917473"/>
            <a:ext cx="1286124" cy="1286124"/>
          </a:xfrm>
          <a:prstGeom prst="ellipse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图片 28">
            <a:extLst>
              <a:ext uri="{FF2B5EF4-FFF2-40B4-BE49-F238E27FC236}">
                <a16:creationId xmlns:a16="http://schemas.microsoft.com/office/drawing/2014/main" id="{46E51FD1-42C0-4949-A94F-516268C5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6249988"/>
            <a:ext cx="34401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圆角矩形 17">
            <a:extLst>
              <a:ext uri="{FF2B5EF4-FFF2-40B4-BE49-F238E27FC236}">
                <a16:creationId xmlns:a16="http://schemas.microsoft.com/office/drawing/2014/main" id="{C9839E39-3598-4F0D-9B1B-4AC429B52F36}"/>
              </a:ext>
            </a:extLst>
          </p:cNvPr>
          <p:cNvSpPr/>
          <p:nvPr/>
        </p:nvSpPr>
        <p:spPr>
          <a:xfrm>
            <a:off x="1217613" y="392113"/>
            <a:ext cx="1082675" cy="10842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984B69D-1102-4126-B464-C4BB7BFE0CC2}"/>
              </a:ext>
            </a:extLst>
          </p:cNvPr>
          <p:cNvCxnSpPr/>
          <p:nvPr/>
        </p:nvCxnSpPr>
        <p:spPr>
          <a:xfrm>
            <a:off x="322263" y="2217738"/>
            <a:ext cx="299243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27" name="Picture 19" descr="MCj02157180000[1]">
            <a:extLst>
              <a:ext uri="{FF2B5EF4-FFF2-40B4-BE49-F238E27FC236}">
                <a16:creationId xmlns:a16="http://schemas.microsoft.com/office/drawing/2014/main" id="{103441F7-8F97-4DE7-9148-0EDECC699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425" y="4178300"/>
            <a:ext cx="18192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6FDEEFE-9D91-489B-96C2-CC36D2C8D98D}"/>
              </a:ext>
            </a:extLst>
          </p:cNvPr>
          <p:cNvSpPr txBox="1"/>
          <p:nvPr/>
        </p:nvSpPr>
        <p:spPr>
          <a:xfrm>
            <a:off x="6018213" y="3713163"/>
            <a:ext cx="4267200" cy="646112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4.4</a:t>
            </a:r>
            <a:r>
              <a:rPr lang="zh-CN" altLang="en-US" sz="3600" spc="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主存性能提升</a:t>
            </a:r>
          </a:p>
        </p:txBody>
      </p:sp>
    </p:spTree>
  </p:cSld>
  <p:clrMapOvr>
    <a:masterClrMapping/>
  </p:clrMapOvr>
  <p:transition spd="slow" advClick="0" advTm="84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解决之道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增加</a:t>
            </a:r>
            <a:r>
              <a:rPr lang="en-US" altLang="zh-CN" dirty="0"/>
              <a:t>Cache</a:t>
            </a:r>
            <a:endParaRPr lang="zh-CN" altLang="en-US" dirty="0"/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采用高速器件提高速度；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rgbClr val="C00000"/>
                </a:solidFill>
              </a:rPr>
              <a:t>双端口存储器</a:t>
            </a:r>
            <a:r>
              <a:rPr lang="zh-CN" altLang="en-US" dirty="0"/>
              <a:t>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增加字长，在每个存储周期中存取多个字；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将主存划分为多个模块，多模块并行。</a:t>
            </a:r>
          </a:p>
          <a:p>
            <a:pPr marL="0" indent="0"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17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4.4</a:t>
            </a:r>
            <a:r>
              <a:rPr lang="zh-CN" altLang="en-US" dirty="0"/>
              <a:t>并行主存系统</a:t>
            </a:r>
            <a:r>
              <a:rPr lang="en-US" altLang="zh-CN" dirty="0"/>
              <a:t>——</a:t>
            </a:r>
            <a:r>
              <a:rPr lang="zh-CN" altLang="en-US" dirty="0"/>
              <a:t>双端口存储器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具有两组相互独立的读写控制线路的存储器</a:t>
            </a:r>
          </a:p>
          <a:p>
            <a:r>
              <a:rPr lang="zh-CN" altLang="en-US" dirty="0"/>
              <a:t>两组读写控制线路可以并行操作</a:t>
            </a:r>
          </a:p>
          <a:p>
            <a:r>
              <a:rPr lang="zh-CN" altLang="en-US" dirty="0"/>
              <a:t>当两个端口地址不相同，无冲突，可以并行存取</a:t>
            </a:r>
          </a:p>
          <a:p>
            <a:r>
              <a:rPr lang="zh-CN" altLang="en-US" dirty="0"/>
              <a:t>端口地址相同，发生读写冲突，无法并行存取</a:t>
            </a:r>
          </a:p>
          <a:p>
            <a:endParaRPr lang="zh-CN" alt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4804682" y="4506654"/>
            <a:ext cx="790575" cy="1371600"/>
            <a:chOff x="1902" y="2727"/>
            <a:chExt cx="498" cy="864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908" y="2727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920" y="3591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902" y="3024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>
              <a:off x="1920" y="3312"/>
              <a:ext cx="48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766457" y="4292342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(A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0-10</a:t>
            </a:r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L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766457" y="5663942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(D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0-15</a:t>
            </a:r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L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766457" y="5206742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BUSY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L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766457" y="4825742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R/W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L</a:t>
            </a: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H="1">
            <a:off x="6509657" y="4506654"/>
            <a:ext cx="762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6509657" y="5878254"/>
            <a:ext cx="762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6509657" y="4978141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>
            <a:off x="6509657" y="5435341"/>
            <a:ext cx="762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043057" y="4292342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(A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0-10</a:t>
            </a:r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</a:t>
            </a: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7043057" y="5663942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(D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0-15</a:t>
            </a:r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043057" y="5206742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BUSY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7043057" y="4825742"/>
            <a:ext cx="1371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R/W</a:t>
            </a:r>
            <a:r>
              <a:rPr lang="en-US" altLang="zh-CN" sz="2000" baseline="-2500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82557" y="4178041"/>
            <a:ext cx="914400" cy="20193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eaVert" wrap="none" anchor="ctr"/>
          <a:lstStyle/>
          <a:p>
            <a:pPr algn="ctr">
              <a:defRPr/>
            </a:pPr>
            <a:r>
              <a:rPr lang="zh-CN" altLang="en-US" sz="2400">
                <a:latin typeface="Tahoma" pitchFamily="34" charset="0"/>
              </a:rPr>
              <a:t>存储体</a:t>
            </a:r>
          </a:p>
        </p:txBody>
      </p:sp>
    </p:spTree>
    <p:extLst>
      <p:ext uri="{BB962C8B-B14F-4D97-AF65-F5344CB8AC3E}">
        <p14:creationId xmlns:p14="http://schemas.microsoft.com/office/powerpoint/2010/main" val="2899865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问题引入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优化主存性能的方法</a:t>
            </a:r>
          </a:p>
          <a:p>
            <a:pPr lvl="1"/>
            <a:r>
              <a:rPr lang="zh-CN" altLang="en-US" sz="2400" dirty="0"/>
              <a:t>增加</a:t>
            </a:r>
            <a:r>
              <a:rPr lang="en-US" altLang="zh-CN" sz="2400" dirty="0"/>
              <a:t>Cache</a:t>
            </a:r>
            <a:endParaRPr lang="zh-CN" altLang="en-US" sz="2400" dirty="0"/>
          </a:p>
          <a:p>
            <a:pPr lvl="1"/>
            <a:r>
              <a:rPr lang="zh-CN" altLang="en-US" sz="2400" dirty="0"/>
              <a:t>采用高速器件提高速度</a:t>
            </a:r>
          </a:p>
          <a:p>
            <a:pPr lvl="1"/>
            <a:r>
              <a:rPr lang="zh-CN" altLang="en-US" sz="2400" dirty="0"/>
              <a:t>双端口存储器</a:t>
            </a:r>
          </a:p>
          <a:p>
            <a:r>
              <a:rPr lang="zh-CN" altLang="en-US" dirty="0"/>
              <a:t>两条</a:t>
            </a:r>
            <a:r>
              <a:rPr lang="en-US" altLang="zh-CN" dirty="0"/>
              <a:t>8G</a:t>
            </a:r>
            <a:r>
              <a:rPr lang="zh-CN" altLang="en-US" dirty="0"/>
              <a:t>内存条   单条</a:t>
            </a:r>
            <a:r>
              <a:rPr lang="en-US" altLang="zh-CN" dirty="0"/>
              <a:t>16G</a:t>
            </a:r>
            <a:r>
              <a:rPr lang="zh-CN" altLang="en-US" dirty="0"/>
              <a:t>内存条    性能差异？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563" r="800"/>
          <a:stretch/>
        </p:blipFill>
        <p:spPr>
          <a:xfrm>
            <a:off x="7766462" y="3455719"/>
            <a:ext cx="3681351" cy="27924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239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优化主存性能的方法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增加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Cache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采用高速器件提高速度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双端口存储器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多模块存储器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zh-CN" altLang="en-US" sz="2400" b="1" dirty="0"/>
              <a:t>单体多字存储器</a:t>
            </a:r>
          </a:p>
          <a:p>
            <a:pPr lvl="2">
              <a:buFont typeface="Wingdings" pitchFamily="2" charset="2"/>
              <a:buChar char="l"/>
              <a:defRPr/>
            </a:pPr>
            <a:r>
              <a:rPr lang="zh-CN" altLang="en-US" sz="2400" dirty="0"/>
              <a:t>增加字长，多模块完全并行</a:t>
            </a:r>
          </a:p>
          <a:p>
            <a:pPr lvl="1">
              <a:buFont typeface="Wingdings" pitchFamily="2" charset="2"/>
              <a:buChar char="l"/>
              <a:defRPr/>
            </a:pPr>
            <a:r>
              <a:rPr lang="zh-CN" altLang="en-US" sz="2400" b="1" dirty="0"/>
              <a:t>多体并行存储器（多体交叉）</a:t>
            </a:r>
          </a:p>
          <a:p>
            <a:pPr lvl="2">
              <a:buFont typeface="Wingdings" pitchFamily="2" charset="2"/>
              <a:buChar char="l"/>
              <a:defRPr/>
            </a:pPr>
            <a:r>
              <a:rPr lang="zh-CN" altLang="en-US" sz="2400" dirty="0"/>
              <a:t>多模块流水线方式并行</a:t>
            </a:r>
          </a:p>
          <a:p>
            <a:pPr marL="0" indent="0"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1333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单体多字存储器</a:t>
            </a:r>
            <a:r>
              <a:rPr lang="en-US" altLang="zh-CN" dirty="0"/>
              <a:t>——</a:t>
            </a:r>
            <a:r>
              <a:rPr lang="zh-CN" altLang="en-US" dirty="0"/>
              <a:t>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多个单字长存储模块</a:t>
            </a:r>
            <a:r>
              <a:rPr lang="zh-CN" altLang="en-US" b="1" dirty="0"/>
              <a:t>并发</a:t>
            </a:r>
            <a:endParaRPr lang="en-US" altLang="zh-CN" b="1" dirty="0"/>
          </a:p>
          <a:p>
            <a:r>
              <a:rPr lang="zh-CN" altLang="en-US" dirty="0"/>
              <a:t>共用一个地址寄存器</a:t>
            </a:r>
            <a:endParaRPr lang="en-US" altLang="zh-CN" dirty="0"/>
          </a:p>
          <a:p>
            <a:r>
              <a:rPr lang="zh-CN" altLang="en-US" dirty="0"/>
              <a:t>单存储周期内访问多个存储字</a:t>
            </a:r>
            <a:endParaRPr lang="en-US" altLang="zh-CN" dirty="0"/>
          </a:p>
          <a:p>
            <a:r>
              <a:rPr lang="zh-CN" altLang="en-US" dirty="0"/>
              <a:t>性能线性增长，总线位宽变化</a:t>
            </a:r>
            <a:endParaRPr lang="en-US" altLang="zh-CN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536771" y="1100638"/>
            <a:ext cx="4550625" cy="4846727"/>
            <a:chOff x="753313" y="1920829"/>
            <a:chExt cx="3816423" cy="4064751"/>
          </a:xfrm>
        </p:grpSpPr>
        <p:sp>
          <p:nvSpPr>
            <p:cNvPr id="44" name="AutoShape 2"/>
            <p:cNvSpPr>
              <a:spLocks noChangeArrowheads="1"/>
            </p:cNvSpPr>
            <p:nvPr/>
          </p:nvSpPr>
          <p:spPr bwMode="auto">
            <a:xfrm>
              <a:off x="753313" y="2297073"/>
              <a:ext cx="3816423" cy="3312263"/>
            </a:xfrm>
            <a:prstGeom prst="roundRect">
              <a:avLst>
                <a:gd name="adj" fmla="val 4218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2700" algn="ctr">
              <a:solidFill>
                <a:srgbClr val="000814"/>
              </a:solidFill>
              <a:prstDash val="dash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r"/>
              <a:endParaRPr lang="zh-CN" altLang="zh-CN" sz="2000" b="1">
                <a:latin typeface="+mn-ea"/>
              </a:endParaRPr>
            </a:p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2688211" y="1920829"/>
              <a:ext cx="0" cy="596987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45"/>
            <p:cNvGrpSpPr/>
            <p:nvPr/>
          </p:nvGrpSpPr>
          <p:grpSpPr>
            <a:xfrm>
              <a:off x="1438678" y="3161170"/>
              <a:ext cx="2482988" cy="296704"/>
              <a:chOff x="2953109" y="2996952"/>
              <a:chExt cx="2482988" cy="296704"/>
            </a:xfrm>
          </p:grpSpPr>
          <p:cxnSp>
            <p:nvCxnSpPr>
              <p:cNvPr id="79" name="直接箭头连接符 78"/>
              <p:cNvCxnSpPr/>
              <p:nvPr/>
            </p:nvCxnSpPr>
            <p:spPr>
              <a:xfrm>
                <a:off x="2953110" y="2996953"/>
                <a:ext cx="0" cy="296703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/>
              <p:cNvCxnSpPr/>
              <p:nvPr/>
            </p:nvCxnSpPr>
            <p:spPr>
              <a:xfrm>
                <a:off x="3780772" y="2996952"/>
                <a:ext cx="0" cy="296703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/>
              <p:cNvCxnSpPr/>
              <p:nvPr/>
            </p:nvCxnSpPr>
            <p:spPr>
              <a:xfrm>
                <a:off x="4608433" y="2996953"/>
                <a:ext cx="0" cy="296703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箭头连接符 81"/>
              <p:cNvCxnSpPr/>
              <p:nvPr/>
            </p:nvCxnSpPr>
            <p:spPr>
              <a:xfrm>
                <a:off x="5436097" y="2996953"/>
                <a:ext cx="0" cy="296703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2953109" y="2996953"/>
                <a:ext cx="2482988" cy="0"/>
              </a:xfrm>
              <a:prstGeom prst="line">
                <a:avLst/>
              </a:pr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接箭头连接符 47"/>
            <p:cNvCxnSpPr/>
            <p:nvPr/>
          </p:nvCxnSpPr>
          <p:spPr>
            <a:xfrm flipH="1">
              <a:off x="2679754" y="5270120"/>
              <a:ext cx="1" cy="715460"/>
            </a:xfrm>
            <a:prstGeom prst="straightConnector1">
              <a:avLst/>
            </a:prstGeom>
            <a:ln w="76200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 Box 623"/>
            <p:cNvSpPr txBox="1">
              <a:spLocks noChangeArrowheads="1"/>
            </p:cNvSpPr>
            <p:nvPr/>
          </p:nvSpPr>
          <p:spPr bwMode="auto">
            <a:xfrm>
              <a:off x="2827695" y="1999018"/>
              <a:ext cx="758495" cy="2581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pPr marL="354013" indent="-354013" algn="r" defTabSz="941388">
                <a:buClr>
                  <a:srgbClr val="003580"/>
                </a:buClr>
              </a:pPr>
              <a:r>
                <a:rPr lang="en-US" altLang="zh-CN" sz="2000" b="1" dirty="0">
                  <a:solidFill>
                    <a:srgbClr val="008000"/>
                  </a:solidFill>
                  <a:latin typeface="+mn-ea"/>
                  <a:cs typeface="Arial" charset="0"/>
                </a:rPr>
                <a:t>ABUS</a:t>
              </a:r>
              <a:endParaRPr lang="zh-CN" altLang="en-US" sz="2000" b="1" dirty="0">
                <a:solidFill>
                  <a:srgbClr val="008000"/>
                </a:solidFill>
                <a:latin typeface="+mn-ea"/>
                <a:cs typeface="Arial" charset="0"/>
              </a:endParaRPr>
            </a:p>
          </p:txBody>
        </p:sp>
        <p:sp>
          <p:nvSpPr>
            <p:cNvPr id="51" name="Text Box 623"/>
            <p:cNvSpPr txBox="1">
              <a:spLocks noChangeArrowheads="1"/>
            </p:cNvSpPr>
            <p:nvPr/>
          </p:nvSpPr>
          <p:spPr bwMode="auto">
            <a:xfrm rot="16200000">
              <a:off x="1471369" y="5024355"/>
              <a:ext cx="387180" cy="86980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eaVert" wrap="none" tIns="0" bIns="0">
              <a:spAutoFit/>
            </a:bodyPr>
            <a:lstStyle/>
            <a:p>
              <a:pPr marL="354013" indent="-354013" algn="ctr" defTabSz="941388">
                <a:buClr>
                  <a:srgbClr val="003580"/>
                </a:buClr>
              </a:pPr>
              <a:r>
                <a:rPr lang="zh-CN" altLang="en-US" b="1" dirty="0">
                  <a:latin typeface="+mn-ea"/>
                  <a:cs typeface="Arial" charset="0"/>
                </a:rPr>
                <a:t>多字长</a:t>
              </a:r>
              <a:r>
                <a:rPr lang="en-US" altLang="zh-CN" b="1" dirty="0">
                  <a:latin typeface="+mn-ea"/>
                  <a:cs typeface="Arial" charset="0"/>
                </a:rPr>
                <a:t>DR</a:t>
              </a:r>
              <a:endParaRPr lang="zh-CN" altLang="en-US" b="1" dirty="0">
                <a:latin typeface="+mn-ea"/>
                <a:cs typeface="Arial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 rot="16200000">
              <a:off x="2511361" y="3512071"/>
              <a:ext cx="360040" cy="3156057"/>
              <a:chOff x="7112148" y="2144740"/>
              <a:chExt cx="360040" cy="2501026"/>
            </a:xfrm>
          </p:grpSpPr>
          <p:sp>
            <p:nvSpPr>
              <p:cNvPr id="75" name="矩形 74"/>
              <p:cNvSpPr/>
              <p:nvPr/>
            </p:nvSpPr>
            <p:spPr>
              <a:xfrm rot="5400000">
                <a:off x="6966845" y="2290043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 rot="5400000">
                <a:off x="6966845" y="2927135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 rot="5400000">
                <a:off x="6966845" y="4140423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 rot="5400000">
                <a:off x="6966845" y="3538785"/>
                <a:ext cx="650646" cy="360040"/>
              </a:xfrm>
              <a:prstGeom prst="rect">
                <a:avLst/>
              </a:prstGeom>
              <a:solidFill>
                <a:srgbClr val="92D050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zh-CN" altLang="en-US" sz="16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113353" y="3438986"/>
              <a:ext cx="3156057" cy="1142141"/>
              <a:chOff x="1113353" y="3438987"/>
              <a:chExt cx="3156057" cy="36004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113353" y="3438987"/>
                <a:ext cx="650646" cy="360040"/>
              </a:xfrm>
              <a:prstGeom prst="rect">
                <a:avLst/>
              </a:prstGeom>
              <a:solidFill>
                <a:srgbClr val="FFC000"/>
              </a:solidFill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948490" y="3438987"/>
                <a:ext cx="650646" cy="360040"/>
              </a:xfrm>
              <a:prstGeom prst="rect">
                <a:avLst/>
              </a:prstGeom>
              <a:solidFill>
                <a:srgbClr val="FFC000"/>
              </a:solidFill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783627" y="3438987"/>
                <a:ext cx="650646" cy="360040"/>
              </a:xfrm>
              <a:prstGeom prst="rect">
                <a:avLst/>
              </a:prstGeom>
              <a:solidFill>
                <a:srgbClr val="FFC000"/>
              </a:solidFill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2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3618764" y="3438987"/>
                <a:ext cx="650646" cy="360040"/>
              </a:xfrm>
              <a:prstGeom prst="rect">
                <a:avLst/>
              </a:prstGeom>
              <a:solidFill>
                <a:srgbClr val="FFC000"/>
              </a:solidFill>
              <a:ln w="12700"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+mn-ea"/>
                  </a:rPr>
                  <a:t>M</a:t>
                </a:r>
                <a:r>
                  <a:rPr lang="en-US" altLang="zh-CN" sz="1600" b="1" baseline="-25000" dirty="0">
                    <a:solidFill>
                      <a:schemeClr val="tx1"/>
                    </a:solidFill>
                    <a:latin typeface="+mn-ea"/>
                  </a:rPr>
                  <a:t>3</a:t>
                </a:r>
                <a:endParaRPr lang="zh-CN" altLang="en-US" sz="1600" b="1" baseline="-250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cxnSp>
          <p:nvCxnSpPr>
            <p:cNvPr id="54" name="直接箭头连接符 53"/>
            <p:cNvCxnSpPr/>
            <p:nvPr/>
          </p:nvCxnSpPr>
          <p:spPr>
            <a:xfrm>
              <a:off x="2679754" y="2864467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本框 55"/>
            <p:cNvSpPr txBox="1"/>
            <p:nvPr/>
          </p:nvSpPr>
          <p:spPr>
            <a:xfrm>
              <a:off x="2032772" y="2499994"/>
              <a:ext cx="1344837" cy="343416"/>
            </a:xfrm>
            <a:prstGeom prst="rect">
              <a:avLst/>
            </a:prstGeom>
            <a:solidFill>
              <a:srgbClr val="00B0F0"/>
            </a:solidFill>
            <a:ln w="12700"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defRPr sz="1400" i="0"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sz="1600" b="1" dirty="0">
                  <a:latin typeface="+mn-ea"/>
                </a:rPr>
                <a:t>地址寄存器</a:t>
              </a:r>
              <a:r>
                <a:rPr lang="en-US" altLang="zh-CN" sz="1600" b="1" dirty="0">
                  <a:latin typeface="+mn-ea"/>
                </a:rPr>
                <a:t>AR</a:t>
              </a:r>
              <a:endParaRPr lang="zh-CN" altLang="en-US" sz="1600" b="1" dirty="0">
                <a:latin typeface="+mn-ea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446533" y="4581128"/>
              <a:ext cx="2475132" cy="331710"/>
              <a:chOff x="2960965" y="2996952"/>
              <a:chExt cx="2475132" cy="308035"/>
            </a:xfrm>
          </p:grpSpPr>
          <p:cxnSp>
            <p:nvCxnSpPr>
              <p:cNvPr id="67" name="直接箭头连接符 66"/>
              <p:cNvCxnSpPr/>
              <p:nvPr/>
            </p:nvCxnSpPr>
            <p:spPr>
              <a:xfrm>
                <a:off x="2960965" y="3008284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67"/>
              <p:cNvCxnSpPr/>
              <p:nvPr/>
            </p:nvCxnSpPr>
            <p:spPr>
              <a:xfrm>
                <a:off x="3780772" y="2996952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/>
              <p:nvPr/>
            </p:nvCxnSpPr>
            <p:spPr>
              <a:xfrm>
                <a:off x="4608433" y="2996953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/>
              <p:nvPr/>
            </p:nvCxnSpPr>
            <p:spPr>
              <a:xfrm>
                <a:off x="5436097" y="2996953"/>
                <a:ext cx="0" cy="296703"/>
              </a:xfrm>
              <a:prstGeom prst="straightConnector1">
                <a:avLst/>
              </a:prstGeom>
              <a:ln w="28575">
                <a:solidFill>
                  <a:srgbClr val="92D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 Box 623"/>
            <p:cNvSpPr txBox="1">
              <a:spLocks noChangeArrowheads="1"/>
            </p:cNvSpPr>
            <p:nvPr/>
          </p:nvSpPr>
          <p:spPr bwMode="auto">
            <a:xfrm>
              <a:off x="2789067" y="5719577"/>
              <a:ext cx="1413205" cy="25812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pPr marL="354013" indent="-354013" algn="r" defTabSz="941388">
                <a:buClr>
                  <a:srgbClr val="003580"/>
                </a:buClr>
              </a:pPr>
              <a:r>
                <a:rPr lang="zh-CN" altLang="en-US" sz="2000" b="1" dirty="0">
                  <a:solidFill>
                    <a:srgbClr val="008000"/>
                  </a:solidFill>
                  <a:latin typeface="+mn-ea"/>
                  <a:cs typeface="Arial" charset="0"/>
                </a:rPr>
                <a:t>多字长</a:t>
              </a:r>
              <a:r>
                <a:rPr lang="en-US" altLang="zh-CN" sz="2000" b="1" dirty="0">
                  <a:solidFill>
                    <a:srgbClr val="008000"/>
                  </a:solidFill>
                  <a:latin typeface="+mn-ea"/>
                  <a:cs typeface="Arial" charset="0"/>
                </a:rPr>
                <a:t>DBUS</a:t>
              </a:r>
              <a:endParaRPr lang="zh-CN" altLang="en-US" sz="2000" b="1" dirty="0">
                <a:solidFill>
                  <a:srgbClr val="008000"/>
                </a:solidFill>
                <a:latin typeface="+mn-ea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多体并行存储器 （多体交叉存储器）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1525523"/>
            <a:ext cx="10823555" cy="1970760"/>
          </a:xfrm>
        </p:spPr>
        <p:txBody>
          <a:bodyPr>
            <a:normAutofit/>
          </a:bodyPr>
          <a:lstStyle/>
          <a:p>
            <a:r>
              <a:rPr lang="zh-CN" altLang="en-US" dirty="0"/>
              <a:t>基本思想是在不提高存储器速率、不扩展数据总线位数的前提下，通过存储芯片的交叉组织，提高</a:t>
            </a:r>
            <a:r>
              <a:rPr lang="en-US" altLang="zh-CN" dirty="0"/>
              <a:t>CPU</a:t>
            </a:r>
            <a:r>
              <a:rPr lang="zh-CN" altLang="en-US" dirty="0"/>
              <a:t>单位时间内访问的数据量，从而缓解快速的</a:t>
            </a:r>
            <a:r>
              <a:rPr lang="en-US" altLang="zh-CN" dirty="0"/>
              <a:t>CPU</a:t>
            </a:r>
            <a:r>
              <a:rPr lang="zh-CN" altLang="en-US" dirty="0"/>
              <a:t>与慢速的主存之间的速度差异。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73FBAC-070F-46CD-A53D-8739195F27E7}"/>
              </a:ext>
            </a:extLst>
          </p:cNvPr>
          <p:cNvSpPr txBox="1">
            <a:spLocks/>
          </p:cNvSpPr>
          <p:nvPr/>
        </p:nvSpPr>
        <p:spPr>
          <a:xfrm>
            <a:off x="6355223" y="3591840"/>
            <a:ext cx="3588878" cy="2970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342900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lvl="1" indent="-355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多模块</a:t>
            </a:r>
            <a:r>
              <a:rPr lang="zh-CN" altLang="en-US" dirty="0">
                <a:solidFill>
                  <a:srgbClr val="D60093"/>
                </a:solidFill>
              </a:rPr>
              <a:t>交叉</a:t>
            </a:r>
            <a:r>
              <a:rPr lang="zh-CN" altLang="en-US" dirty="0"/>
              <a:t>存储器</a:t>
            </a:r>
            <a:endParaRPr lang="en-US" altLang="zh-CN" dirty="0"/>
          </a:p>
          <a:p>
            <a:pPr lvl="1"/>
            <a:r>
              <a:rPr lang="zh-CN" altLang="en-US" dirty="0"/>
              <a:t>低位多体交叉</a:t>
            </a:r>
            <a:endParaRPr lang="en-US" altLang="zh-CN" dirty="0"/>
          </a:p>
          <a:p>
            <a:pPr lvl="1"/>
            <a:r>
              <a:rPr lang="zh-CN" altLang="en-US" dirty="0"/>
              <a:t>多模块流水并行</a:t>
            </a:r>
            <a:endParaRPr lang="en-US" altLang="zh-CN" dirty="0"/>
          </a:p>
          <a:p>
            <a:pPr lvl="1"/>
            <a:r>
              <a:rPr lang="zh-CN" altLang="en-US" dirty="0"/>
              <a:t>扩充容量</a:t>
            </a:r>
            <a:endParaRPr lang="en-US" altLang="zh-CN" dirty="0"/>
          </a:p>
          <a:p>
            <a:pPr lvl="1"/>
            <a:r>
              <a:rPr lang="zh-CN" altLang="en-US" dirty="0"/>
              <a:t>提升性能</a:t>
            </a:r>
          </a:p>
        </p:txBody>
      </p:sp>
      <p:grpSp>
        <p:nvGrpSpPr>
          <p:cNvPr id="5" name="组合 4179">
            <a:extLst>
              <a:ext uri="{FF2B5EF4-FFF2-40B4-BE49-F238E27FC236}">
                <a16:creationId xmlns:a16="http://schemas.microsoft.com/office/drawing/2014/main" id="{7BE9FF78-776D-42D4-B9E9-FB2F557D1A9C}"/>
              </a:ext>
            </a:extLst>
          </p:cNvPr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6" name="椭圆 4181">
              <a:extLst>
                <a:ext uri="{FF2B5EF4-FFF2-40B4-BE49-F238E27FC236}">
                  <a16:creationId xmlns:a16="http://schemas.microsoft.com/office/drawing/2014/main" id="{46E59C6A-F534-4F7E-8E33-BD0C0DC0A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五边形 4182">
              <a:extLst>
                <a:ext uri="{FF2B5EF4-FFF2-40B4-BE49-F238E27FC236}">
                  <a16:creationId xmlns:a16="http://schemas.microsoft.com/office/drawing/2014/main" id="{8D5A17FF-4C40-4D6B-A497-BB6F42C97D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4183">
              <a:extLst>
                <a:ext uri="{FF2B5EF4-FFF2-40B4-BE49-F238E27FC236}">
                  <a16:creationId xmlns:a16="http://schemas.microsoft.com/office/drawing/2014/main" id="{109860F7-4DBD-465E-A7AC-C6780C71B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多体交叉存储器提出的背景</a:t>
              </a:r>
            </a:p>
          </p:txBody>
        </p:sp>
      </p:grp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AA07C446-1B51-4FBD-B132-F0893790E0D7}"/>
              </a:ext>
            </a:extLst>
          </p:cNvPr>
          <p:cNvSpPr txBox="1">
            <a:spLocks/>
          </p:cNvSpPr>
          <p:nvPr/>
        </p:nvSpPr>
        <p:spPr>
          <a:xfrm>
            <a:off x="1531425" y="3693673"/>
            <a:ext cx="3588878" cy="2970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342900" indent="-342900" algn="just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lvl="1" indent="-355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just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多模块</a:t>
            </a:r>
            <a:r>
              <a:rPr lang="zh-CN" altLang="en-US" dirty="0">
                <a:solidFill>
                  <a:srgbClr val="D60093"/>
                </a:solidFill>
              </a:rPr>
              <a:t>顺序</a:t>
            </a:r>
            <a:r>
              <a:rPr lang="zh-CN" altLang="en-US" dirty="0"/>
              <a:t>存储器</a:t>
            </a:r>
            <a:endParaRPr lang="en-US" altLang="zh-CN" dirty="0"/>
          </a:p>
          <a:p>
            <a:pPr lvl="1"/>
            <a:r>
              <a:rPr lang="zh-CN" altLang="en-US" dirty="0"/>
              <a:t>高位多体交叉</a:t>
            </a:r>
            <a:endParaRPr lang="en-US" altLang="zh-CN" dirty="0"/>
          </a:p>
          <a:p>
            <a:pPr lvl="1"/>
            <a:r>
              <a:rPr lang="zh-CN" altLang="en-US" dirty="0"/>
              <a:t>多模块串行</a:t>
            </a:r>
            <a:endParaRPr lang="en-US" altLang="zh-CN" dirty="0"/>
          </a:p>
          <a:p>
            <a:pPr lvl="1"/>
            <a:r>
              <a:rPr lang="zh-CN" altLang="en-US" dirty="0"/>
              <a:t>扩充容量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02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多模块顺序存储器（地址总线扩展，容量扩展）</a:t>
            </a:r>
          </a:p>
        </p:txBody>
      </p:sp>
      <p:sp>
        <p:nvSpPr>
          <p:cNvPr id="72" name="Rectangle 71"/>
          <p:cNvSpPr txBox="1">
            <a:spLocks noChangeArrowheads="1"/>
          </p:cNvSpPr>
          <p:nvPr/>
        </p:nvSpPr>
        <p:spPr>
          <a:xfrm>
            <a:off x="8141044" y="1897904"/>
            <a:ext cx="3593952" cy="4364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高位片选，多模块串行</a:t>
            </a:r>
          </a:p>
          <a:p>
            <a:r>
              <a:rPr lang="zh-CN" altLang="en-US" sz="2400" dirty="0"/>
              <a:t>数据组织特点：相邻地址的数据处于同一存储体</a:t>
            </a:r>
            <a:endParaRPr lang="en-US" altLang="zh-CN" sz="2400" dirty="0"/>
          </a:p>
          <a:p>
            <a:r>
              <a:rPr lang="zh-CN" altLang="en-US" sz="2400" dirty="0"/>
              <a:t>一个地址寄存器</a:t>
            </a:r>
          </a:p>
          <a:p>
            <a:r>
              <a:rPr lang="zh-CN" altLang="en-US" sz="2400" dirty="0"/>
              <a:t>扩充容量方便</a:t>
            </a:r>
            <a:endParaRPr lang="en-US" altLang="zh-CN" sz="2400" dirty="0"/>
          </a:p>
          <a:p>
            <a:r>
              <a:rPr lang="zh-CN" altLang="en-US" sz="2400" dirty="0"/>
              <a:t>性能无提升</a:t>
            </a:r>
          </a:p>
          <a:p>
            <a:r>
              <a:rPr lang="zh-CN" altLang="en-US" sz="2400" dirty="0"/>
              <a:t>方便故障隔离</a:t>
            </a:r>
          </a:p>
          <a:p>
            <a:endParaRPr lang="zh-CN" altLang="en-US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50514" y="1499702"/>
            <a:ext cx="4278514" cy="43640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algn="ctr"/>
            <a:endParaRPr lang="zh-CN" altLang="en-US" sz="2000">
              <a:latin typeface="+mn-ea"/>
            </a:endParaRP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077861" y="4836943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2019134" y="4836943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960408" y="4836943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901681" y="4836943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778365" y="2612116"/>
            <a:ext cx="3422811" cy="2224827"/>
            <a:chOff x="1440" y="2304"/>
            <a:chExt cx="1920" cy="1152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440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0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440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40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440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440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40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440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6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440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7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40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440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 dirty="0">
                  <a:solidFill>
                    <a:srgbClr val="0066FF"/>
                  </a:solidFill>
                  <a:latin typeface="+mn-ea"/>
                </a:rPr>
                <a:t>2</a:t>
              </a: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440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3</a:t>
              </a: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40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4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440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5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968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8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968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968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1968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968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968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968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14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968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15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968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9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968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10</a:t>
              </a: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968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11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968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12</a:t>
              </a: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968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13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2496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16</a:t>
              </a: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496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2496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2496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496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2496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496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22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496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23</a:t>
              </a:r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2496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17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2496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18</a:t>
              </a:r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2496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19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496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20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496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21</a:t>
              </a:r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3024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24</a:t>
              </a:r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3024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3024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3024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024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024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3024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30</a:t>
              </a:r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3024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31</a:t>
              </a:r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3024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25</a:t>
              </a:r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3024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26</a:t>
              </a:r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3024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27</a:t>
              </a:r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3024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28</a:t>
              </a:r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3024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29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994073" y="1756413"/>
            <a:ext cx="2950393" cy="342281"/>
            <a:chOff x="1775123" y="1680213"/>
            <a:chExt cx="2950393" cy="342281"/>
          </a:xfrm>
        </p:grpSpPr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775123" y="1680213"/>
              <a:ext cx="1112414" cy="342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latin typeface="+mn-ea"/>
                </a:rPr>
                <a:t>内存地址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842970" y="1680213"/>
              <a:ext cx="770133" cy="342281"/>
            </a:xfrm>
            <a:prstGeom prst="rect">
              <a:avLst/>
            </a:prstGeom>
            <a:solidFill>
              <a:srgbClr val="66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>
                  <a:latin typeface="+mn-ea"/>
                </a:rPr>
                <a:t>模块</a:t>
              </a:r>
              <a:r>
                <a:rPr lang="en-US" altLang="zh-CN" sz="1400">
                  <a:latin typeface="+mn-ea"/>
                </a:rPr>
                <a:t>2bit</a:t>
              </a: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3613102" y="1680213"/>
              <a:ext cx="1112414" cy="342281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>
                  <a:latin typeface="+mn-ea"/>
                </a:rPr>
                <a:t>字</a:t>
              </a:r>
              <a:r>
                <a:rPr lang="en-US" altLang="zh-CN" sz="1400">
                  <a:latin typeface="+mn-ea"/>
                </a:rPr>
                <a:t>3bit</a:t>
              </a:r>
            </a:p>
          </p:txBody>
        </p:sp>
      </p:grpSp>
      <p:sp>
        <p:nvSpPr>
          <p:cNvPr id="65" name="Text Box 64"/>
          <p:cNvSpPr txBox="1">
            <a:spLocks noChangeArrowheads="1"/>
          </p:cNvSpPr>
          <p:nvPr/>
        </p:nvSpPr>
        <p:spPr bwMode="auto">
          <a:xfrm>
            <a:off x="863936" y="2184264"/>
            <a:ext cx="513422" cy="3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0</a:t>
            </a:r>
          </a:p>
        </p:txBody>
      </p:sp>
      <p:sp>
        <p:nvSpPr>
          <p:cNvPr id="66" name="Text Box 65"/>
          <p:cNvSpPr txBox="1">
            <a:spLocks noChangeArrowheads="1"/>
          </p:cNvSpPr>
          <p:nvPr/>
        </p:nvSpPr>
        <p:spPr bwMode="auto">
          <a:xfrm>
            <a:off x="1805209" y="2184264"/>
            <a:ext cx="513422" cy="3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1</a:t>
            </a:r>
          </a:p>
        </p:txBody>
      </p:sp>
      <p:sp>
        <p:nvSpPr>
          <p:cNvPr id="67" name="Text Box 66"/>
          <p:cNvSpPr txBox="1">
            <a:spLocks noChangeArrowheads="1"/>
          </p:cNvSpPr>
          <p:nvPr/>
        </p:nvSpPr>
        <p:spPr bwMode="auto">
          <a:xfrm>
            <a:off x="2746482" y="2184264"/>
            <a:ext cx="513422" cy="3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2</a:t>
            </a:r>
          </a:p>
        </p:txBody>
      </p:sp>
      <p:sp>
        <p:nvSpPr>
          <p:cNvPr id="68" name="Text Box 67"/>
          <p:cNvSpPr txBox="1">
            <a:spLocks noChangeArrowheads="1"/>
          </p:cNvSpPr>
          <p:nvPr/>
        </p:nvSpPr>
        <p:spPr bwMode="auto">
          <a:xfrm>
            <a:off x="3687755" y="2184264"/>
            <a:ext cx="513422" cy="3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3</a:t>
            </a:r>
          </a:p>
        </p:txBody>
      </p:sp>
      <p:sp>
        <p:nvSpPr>
          <p:cNvPr id="69" name="Line 68"/>
          <p:cNvSpPr>
            <a:spLocks noChangeAspect="1" noChangeShapeType="1"/>
          </p:cNvSpPr>
          <p:nvPr/>
        </p:nvSpPr>
        <p:spPr bwMode="auto">
          <a:xfrm>
            <a:off x="692795" y="5478720"/>
            <a:ext cx="359395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70" name="Text Box 69"/>
          <p:cNvSpPr txBox="1">
            <a:spLocks noChangeArrowheads="1"/>
          </p:cNvSpPr>
          <p:nvPr/>
        </p:nvSpPr>
        <p:spPr bwMode="auto">
          <a:xfrm>
            <a:off x="1933563" y="5093654"/>
            <a:ext cx="1112414" cy="342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 b="1" dirty="0">
                <a:latin typeface="+mn-ea"/>
              </a:rPr>
              <a:t>数据总线</a:t>
            </a:r>
          </a:p>
        </p:txBody>
      </p:sp>
      <p:sp>
        <p:nvSpPr>
          <p:cNvPr id="71" name="Text Box 70"/>
          <p:cNvSpPr txBox="1">
            <a:spLocks noChangeArrowheads="1"/>
          </p:cNvSpPr>
          <p:nvPr/>
        </p:nvSpPr>
        <p:spPr bwMode="auto">
          <a:xfrm>
            <a:off x="1805209" y="5906572"/>
            <a:ext cx="15402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b="1" dirty="0">
                <a:latin typeface="+mn-ea"/>
              </a:rPr>
              <a:t>顺序方式</a:t>
            </a:r>
          </a:p>
        </p:txBody>
      </p: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1206217" y="2440975"/>
            <a:ext cx="770133" cy="2652679"/>
            <a:chOff x="864" y="1728"/>
            <a:chExt cx="432" cy="1488"/>
          </a:xfrm>
        </p:grpSpPr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864" y="3072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75" name="Line 74"/>
            <p:cNvSpPr>
              <a:spLocks noChangeShapeType="1"/>
            </p:cNvSpPr>
            <p:nvPr/>
          </p:nvSpPr>
          <p:spPr bwMode="auto">
            <a:xfrm>
              <a:off x="864" y="3216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76" name="Line 75"/>
            <p:cNvSpPr>
              <a:spLocks noChangeShapeType="1"/>
            </p:cNvSpPr>
            <p:nvPr/>
          </p:nvSpPr>
          <p:spPr bwMode="auto">
            <a:xfrm flipV="1">
              <a:off x="1056" y="1728"/>
              <a:ext cx="0" cy="14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77" name="Line 76"/>
            <p:cNvSpPr>
              <a:spLocks noChangeShapeType="1"/>
            </p:cNvSpPr>
            <p:nvPr/>
          </p:nvSpPr>
          <p:spPr bwMode="auto">
            <a:xfrm>
              <a:off x="1056" y="1728"/>
              <a:ext cx="2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78" name="Line 77"/>
            <p:cNvSpPr>
              <a:spLocks noChangeShapeType="1"/>
            </p:cNvSpPr>
            <p:nvPr/>
          </p:nvSpPr>
          <p:spPr bwMode="auto">
            <a:xfrm>
              <a:off x="1296" y="1728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2147490" y="2440975"/>
            <a:ext cx="770133" cy="2652679"/>
            <a:chOff x="864" y="1728"/>
            <a:chExt cx="432" cy="1488"/>
          </a:xfrm>
        </p:grpSpPr>
        <p:sp>
          <p:nvSpPr>
            <p:cNvPr id="80" name="Line 79"/>
            <p:cNvSpPr>
              <a:spLocks noChangeShapeType="1"/>
            </p:cNvSpPr>
            <p:nvPr/>
          </p:nvSpPr>
          <p:spPr bwMode="auto">
            <a:xfrm>
              <a:off x="864" y="3072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1" name="Line 80"/>
            <p:cNvSpPr>
              <a:spLocks noChangeShapeType="1"/>
            </p:cNvSpPr>
            <p:nvPr/>
          </p:nvSpPr>
          <p:spPr bwMode="auto">
            <a:xfrm>
              <a:off x="864" y="3216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2" name="Line 81"/>
            <p:cNvSpPr>
              <a:spLocks noChangeShapeType="1"/>
            </p:cNvSpPr>
            <p:nvPr/>
          </p:nvSpPr>
          <p:spPr bwMode="auto">
            <a:xfrm flipV="1">
              <a:off x="1056" y="1728"/>
              <a:ext cx="0" cy="14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3" name="Line 82"/>
            <p:cNvSpPr>
              <a:spLocks noChangeShapeType="1"/>
            </p:cNvSpPr>
            <p:nvPr/>
          </p:nvSpPr>
          <p:spPr bwMode="auto">
            <a:xfrm>
              <a:off x="1056" y="1728"/>
              <a:ext cx="2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4" name="Line 83"/>
            <p:cNvSpPr>
              <a:spLocks noChangeShapeType="1"/>
            </p:cNvSpPr>
            <p:nvPr/>
          </p:nvSpPr>
          <p:spPr bwMode="auto">
            <a:xfrm>
              <a:off x="1296" y="1728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85" name="Group 84"/>
          <p:cNvGrpSpPr>
            <a:grpSpLocks/>
          </p:cNvGrpSpPr>
          <p:nvPr/>
        </p:nvGrpSpPr>
        <p:grpSpPr bwMode="auto">
          <a:xfrm>
            <a:off x="3088763" y="2440975"/>
            <a:ext cx="770133" cy="2652679"/>
            <a:chOff x="864" y="1728"/>
            <a:chExt cx="432" cy="1488"/>
          </a:xfrm>
        </p:grpSpPr>
        <p:sp>
          <p:nvSpPr>
            <p:cNvPr id="86" name="Line 85"/>
            <p:cNvSpPr>
              <a:spLocks noChangeShapeType="1"/>
            </p:cNvSpPr>
            <p:nvPr/>
          </p:nvSpPr>
          <p:spPr bwMode="auto">
            <a:xfrm>
              <a:off x="864" y="3072"/>
              <a:ext cx="0" cy="14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7" name="Line 86"/>
            <p:cNvSpPr>
              <a:spLocks noChangeShapeType="1"/>
            </p:cNvSpPr>
            <p:nvPr/>
          </p:nvSpPr>
          <p:spPr bwMode="auto">
            <a:xfrm>
              <a:off x="864" y="3216"/>
              <a:ext cx="19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8" name="Line 87"/>
            <p:cNvSpPr>
              <a:spLocks noChangeShapeType="1"/>
            </p:cNvSpPr>
            <p:nvPr/>
          </p:nvSpPr>
          <p:spPr bwMode="auto">
            <a:xfrm flipV="1">
              <a:off x="1056" y="1728"/>
              <a:ext cx="0" cy="14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89" name="Line 88"/>
            <p:cNvSpPr>
              <a:spLocks noChangeShapeType="1"/>
            </p:cNvSpPr>
            <p:nvPr/>
          </p:nvSpPr>
          <p:spPr bwMode="auto">
            <a:xfrm>
              <a:off x="1056" y="1728"/>
              <a:ext cx="2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90" name="Line 89"/>
            <p:cNvSpPr>
              <a:spLocks noChangeShapeType="1"/>
            </p:cNvSpPr>
            <p:nvPr/>
          </p:nvSpPr>
          <p:spPr bwMode="auto">
            <a:xfrm>
              <a:off x="1296" y="1728"/>
              <a:ext cx="0" cy="9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sp>
        <p:nvSpPr>
          <p:cNvPr id="137" name="文本框 136">
            <a:extLst>
              <a:ext uri="{FF2B5EF4-FFF2-40B4-BE49-F238E27FC236}">
                <a16:creationId xmlns:a16="http://schemas.microsoft.com/office/drawing/2014/main" id="{558EBE70-0990-4A09-9B47-8954FFF0F567}"/>
              </a:ext>
            </a:extLst>
          </p:cNvPr>
          <p:cNvSpPr txBox="1"/>
          <p:nvPr/>
        </p:nvSpPr>
        <p:spPr>
          <a:xfrm>
            <a:off x="4446683" y="5788461"/>
            <a:ext cx="3593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对应于存储字扩展时将多余的低位地址送片选译码</a:t>
            </a:r>
          </a:p>
        </p:txBody>
      </p:sp>
      <p:grpSp>
        <p:nvGrpSpPr>
          <p:cNvPr id="138" name="组合 4179">
            <a:extLst>
              <a:ext uri="{FF2B5EF4-FFF2-40B4-BE49-F238E27FC236}">
                <a16:creationId xmlns:a16="http://schemas.microsoft.com/office/drawing/2014/main" id="{3402AD35-1F6D-4ACD-9A56-6F7306EE57AE}"/>
              </a:ext>
            </a:extLst>
          </p:cNvPr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139" name="椭圆 4181">
              <a:extLst>
                <a:ext uri="{FF2B5EF4-FFF2-40B4-BE49-F238E27FC236}">
                  <a16:creationId xmlns:a16="http://schemas.microsoft.com/office/drawing/2014/main" id="{C93A1B07-5AAC-40F2-B7A7-A5C1C3D85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五边形 4182">
              <a:extLst>
                <a:ext uri="{FF2B5EF4-FFF2-40B4-BE49-F238E27FC236}">
                  <a16:creationId xmlns:a16="http://schemas.microsoft.com/office/drawing/2014/main" id="{112F9E12-F9D4-4C4A-8CC2-E336111D3E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文本框 4183">
              <a:extLst>
                <a:ext uri="{FF2B5EF4-FFF2-40B4-BE49-F238E27FC236}">
                  <a16:creationId xmlns:a16="http://schemas.microsoft.com/office/drawing/2014/main" id="{BFB02E3B-BB09-4A42-9579-A1396A889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高位多体交叉存储器的组织方式</a:t>
              </a:r>
            </a:p>
          </p:txBody>
        </p:sp>
      </p:grp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AEC7308A-BCF8-4B82-B887-20419583383D}"/>
              </a:ext>
            </a:extLst>
          </p:cNvPr>
          <p:cNvGrpSpPr/>
          <p:nvPr/>
        </p:nvGrpSpPr>
        <p:grpSpPr>
          <a:xfrm>
            <a:off x="5352569" y="1744059"/>
            <a:ext cx="2013476" cy="3694328"/>
            <a:chOff x="5352569" y="2182209"/>
            <a:chExt cx="2013476" cy="3694328"/>
          </a:xfrm>
        </p:grpSpPr>
        <p:sp>
          <p:nvSpPr>
            <p:cNvPr id="143" name="Text Box 24">
              <a:extLst>
                <a:ext uri="{FF2B5EF4-FFF2-40B4-BE49-F238E27FC236}">
                  <a16:creationId xmlns:a16="http://schemas.microsoft.com/office/drawing/2014/main" id="{1454A6E3-557C-480B-86A5-D0509A4D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2569" y="2200179"/>
              <a:ext cx="1179513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i="0" dirty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i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4 </a:t>
              </a:r>
              <a:r>
                <a:rPr lang="en-US" altLang="zh-CN" sz="2000" i="0" dirty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i="0" baseline="-2500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3    </a:t>
              </a:r>
              <a:r>
                <a:rPr lang="en-US" altLang="zh-CN" sz="2000" i="0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baseline="-25000" dirty="0">
                  <a:latin typeface="Tahoma" panose="020B0604030504040204" pitchFamily="34" charset="0"/>
                  <a:ea typeface="宋体" panose="02010600030101010101" pitchFamily="2" charset="-122"/>
                </a:rPr>
                <a:t>2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4" name="Text Box 25">
              <a:extLst>
                <a:ext uri="{FF2B5EF4-FFF2-40B4-BE49-F238E27FC236}">
                  <a16:creationId xmlns:a16="http://schemas.microsoft.com/office/drawing/2014/main" id="{09590242-F16C-4019-BD9B-1C7BAC872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9932" y="2182209"/>
              <a:ext cx="646113" cy="3700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000" i="0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i="0" baseline="-25000" dirty="0">
                  <a:latin typeface="Times New Roman" panose="02020603050405020304" pitchFamily="18" charset="0"/>
                  <a:ea typeface="华康简宋"/>
                  <a:cs typeface="华康简宋"/>
                </a:rPr>
                <a:t>0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5" name="Rectangle 27">
              <a:extLst>
                <a:ext uri="{FF2B5EF4-FFF2-40B4-BE49-F238E27FC236}">
                  <a16:creationId xmlns:a16="http://schemas.microsoft.com/office/drawing/2014/main" id="{01824B43-6D00-4C2C-927F-56EAF3F71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6" name="Rectangle 28">
              <a:extLst>
                <a:ext uri="{FF2B5EF4-FFF2-40B4-BE49-F238E27FC236}">
                  <a16:creationId xmlns:a16="http://schemas.microsoft.com/office/drawing/2014/main" id="{06D559BB-0E4C-48BF-8D59-290F48A72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E50447C4-26FE-4380-8AFA-E667D24E3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8" name="Rectangle 30">
              <a:extLst>
                <a:ext uri="{FF2B5EF4-FFF2-40B4-BE49-F238E27FC236}">
                  <a16:creationId xmlns:a16="http://schemas.microsoft.com/office/drawing/2014/main" id="{F25BD3C1-E83D-429F-A358-3606CECA4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9" name="Rectangle 34">
              <a:extLst>
                <a:ext uri="{FF2B5EF4-FFF2-40B4-BE49-F238E27FC236}">
                  <a16:creationId xmlns:a16="http://schemas.microsoft.com/office/drawing/2014/main" id="{3075357E-503B-429C-A04D-49D2CDF4F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0" name="Rectangle 35">
              <a:extLst>
                <a:ext uri="{FF2B5EF4-FFF2-40B4-BE49-F238E27FC236}">
                  <a16:creationId xmlns:a16="http://schemas.microsoft.com/office/drawing/2014/main" id="{0428011C-FB5C-443F-94E0-C6E649ED5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1" name="Rectangle 36">
              <a:extLst>
                <a:ext uri="{FF2B5EF4-FFF2-40B4-BE49-F238E27FC236}">
                  <a16:creationId xmlns:a16="http://schemas.microsoft.com/office/drawing/2014/main" id="{7272B308-61CD-4883-A1D8-6E594115C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2" name="Rectangle 37">
              <a:extLst>
                <a:ext uri="{FF2B5EF4-FFF2-40B4-BE49-F238E27FC236}">
                  <a16:creationId xmlns:a16="http://schemas.microsoft.com/office/drawing/2014/main" id="{EC467823-C36E-4F8B-98E4-E31F9A78D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53" name="Rectangle 38">
              <a:extLst>
                <a:ext uri="{FF2B5EF4-FFF2-40B4-BE49-F238E27FC236}">
                  <a16:creationId xmlns:a16="http://schemas.microsoft.com/office/drawing/2014/main" id="{B314F664-4BD6-4352-B8CE-0C1EC1E64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54" name="Rectangle 42">
              <a:extLst>
                <a:ext uri="{FF2B5EF4-FFF2-40B4-BE49-F238E27FC236}">
                  <a16:creationId xmlns:a16="http://schemas.microsoft.com/office/drawing/2014/main" id="{2B814282-33BE-4498-90E4-8C27CAAA5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55" name="Rectangle 44">
              <a:extLst>
                <a:ext uri="{FF2B5EF4-FFF2-40B4-BE49-F238E27FC236}">
                  <a16:creationId xmlns:a16="http://schemas.microsoft.com/office/drawing/2014/main" id="{F5AB0468-87D4-460D-8109-228078B9D5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6" name="Rectangle 45">
              <a:extLst>
                <a:ext uri="{FF2B5EF4-FFF2-40B4-BE49-F238E27FC236}">
                  <a16:creationId xmlns:a16="http://schemas.microsoft.com/office/drawing/2014/main" id="{FC9ED7B5-91EF-4D7E-8473-9EF2EDCCE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57" name="Rectangle 46">
              <a:extLst>
                <a:ext uri="{FF2B5EF4-FFF2-40B4-BE49-F238E27FC236}">
                  <a16:creationId xmlns:a16="http://schemas.microsoft.com/office/drawing/2014/main" id="{303B4246-B728-468C-8A49-77D2EAA8A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8" name="Rectangle 47">
              <a:extLst>
                <a:ext uri="{FF2B5EF4-FFF2-40B4-BE49-F238E27FC236}">
                  <a16:creationId xmlns:a16="http://schemas.microsoft.com/office/drawing/2014/main" id="{2E0C14E4-2A92-4294-B35D-12575F63D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59" name="Rectangle 51">
              <a:extLst>
                <a:ext uri="{FF2B5EF4-FFF2-40B4-BE49-F238E27FC236}">
                  <a16:creationId xmlns:a16="http://schemas.microsoft.com/office/drawing/2014/main" id="{1A350FBD-C042-47F3-9984-1FE7A8E76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0" name="Rectangle 52">
              <a:extLst>
                <a:ext uri="{FF2B5EF4-FFF2-40B4-BE49-F238E27FC236}">
                  <a16:creationId xmlns:a16="http://schemas.microsoft.com/office/drawing/2014/main" id="{0107FEB2-7A1B-41B2-B83E-F886911B8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1" name="Rectangle 53">
              <a:extLst>
                <a:ext uri="{FF2B5EF4-FFF2-40B4-BE49-F238E27FC236}">
                  <a16:creationId xmlns:a16="http://schemas.microsoft.com/office/drawing/2014/main" id="{F035C248-8743-4D3F-99BD-18D7DA248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2" name="Rectangle 54">
              <a:extLst>
                <a:ext uri="{FF2B5EF4-FFF2-40B4-BE49-F238E27FC236}">
                  <a16:creationId xmlns:a16="http://schemas.microsoft.com/office/drawing/2014/main" id="{4BF08E90-4D45-43E3-8522-B6D83C10A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3" name="Rectangle 55">
              <a:extLst>
                <a:ext uri="{FF2B5EF4-FFF2-40B4-BE49-F238E27FC236}">
                  <a16:creationId xmlns:a16="http://schemas.microsoft.com/office/drawing/2014/main" id="{7FB881AF-DF1B-4981-BFEC-1F193391D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4" name="Rectangle 59">
              <a:extLst>
                <a:ext uri="{FF2B5EF4-FFF2-40B4-BE49-F238E27FC236}">
                  <a16:creationId xmlns:a16="http://schemas.microsoft.com/office/drawing/2014/main" id="{CEA48E66-4A54-4B6B-B853-787E7A52F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5" name="Rectangle 61">
              <a:extLst>
                <a:ext uri="{FF2B5EF4-FFF2-40B4-BE49-F238E27FC236}">
                  <a16:creationId xmlns:a16="http://schemas.microsoft.com/office/drawing/2014/main" id="{A8CD6AD3-A128-4F21-8B8B-3F95D719E1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66" name="Rectangle 62">
              <a:extLst>
                <a:ext uri="{FF2B5EF4-FFF2-40B4-BE49-F238E27FC236}">
                  <a16:creationId xmlns:a16="http://schemas.microsoft.com/office/drawing/2014/main" id="{E40112F3-C835-45CA-8A42-CA5CE07C3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7" name="Rectangle 63">
              <a:extLst>
                <a:ext uri="{FF2B5EF4-FFF2-40B4-BE49-F238E27FC236}">
                  <a16:creationId xmlns:a16="http://schemas.microsoft.com/office/drawing/2014/main" id="{8026F98E-B969-4EA9-9545-F1158C564C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8" name="Rectangle 64">
              <a:extLst>
                <a:ext uri="{FF2B5EF4-FFF2-40B4-BE49-F238E27FC236}">
                  <a16:creationId xmlns:a16="http://schemas.microsoft.com/office/drawing/2014/main" id="{1E2F3AF0-D81F-4AEF-B1BF-53498E5A9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69" name="Rectangle 68">
              <a:extLst>
                <a:ext uri="{FF2B5EF4-FFF2-40B4-BE49-F238E27FC236}">
                  <a16:creationId xmlns:a16="http://schemas.microsoft.com/office/drawing/2014/main" id="{7C4F39F9-6822-4A0F-8395-3C90B0FB6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70" name="Rectangle 69">
              <a:extLst>
                <a:ext uri="{FF2B5EF4-FFF2-40B4-BE49-F238E27FC236}">
                  <a16:creationId xmlns:a16="http://schemas.microsoft.com/office/drawing/2014/main" id="{9C6527FD-F373-444A-8908-A4A2C4581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1" name="Rectangle 70">
              <a:extLst>
                <a:ext uri="{FF2B5EF4-FFF2-40B4-BE49-F238E27FC236}">
                  <a16:creationId xmlns:a16="http://schemas.microsoft.com/office/drawing/2014/main" id="{0E23736B-F0F2-4EEA-9400-E78622B7D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72" name="Rectangle 71">
              <a:extLst>
                <a:ext uri="{FF2B5EF4-FFF2-40B4-BE49-F238E27FC236}">
                  <a16:creationId xmlns:a16="http://schemas.microsoft.com/office/drawing/2014/main" id="{D1C5577C-AECE-4C5F-A0D6-66B479216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3" name="Rectangle 72">
              <a:extLst>
                <a:ext uri="{FF2B5EF4-FFF2-40B4-BE49-F238E27FC236}">
                  <a16:creationId xmlns:a16="http://schemas.microsoft.com/office/drawing/2014/main" id="{08F29746-960C-422B-8B02-2D4C0715D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4" name="Rectangle 76">
              <a:extLst>
                <a:ext uri="{FF2B5EF4-FFF2-40B4-BE49-F238E27FC236}">
                  <a16:creationId xmlns:a16="http://schemas.microsoft.com/office/drawing/2014/main" id="{D71AD98E-A3B1-403F-A3EC-F5333AB00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5" name="Rectangle 78">
              <a:extLst>
                <a:ext uri="{FF2B5EF4-FFF2-40B4-BE49-F238E27FC236}">
                  <a16:creationId xmlns:a16="http://schemas.microsoft.com/office/drawing/2014/main" id="{763DDF39-AF0B-445B-AFE3-A800B94E8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6" name="Rectangle 79">
              <a:extLst>
                <a:ext uri="{FF2B5EF4-FFF2-40B4-BE49-F238E27FC236}">
                  <a16:creationId xmlns:a16="http://schemas.microsoft.com/office/drawing/2014/main" id="{DEB5FFC9-0361-4CEC-9FAD-4F3DE9F386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77" name="Rectangle 80">
              <a:extLst>
                <a:ext uri="{FF2B5EF4-FFF2-40B4-BE49-F238E27FC236}">
                  <a16:creationId xmlns:a16="http://schemas.microsoft.com/office/drawing/2014/main" id="{F11DB85B-8A8C-4A93-9313-AF3984586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78" name="Rectangle 81">
              <a:extLst>
                <a:ext uri="{FF2B5EF4-FFF2-40B4-BE49-F238E27FC236}">
                  <a16:creationId xmlns:a16="http://schemas.microsoft.com/office/drawing/2014/main" id="{1F6F33F2-9CA9-4F79-B9AE-0C98ABEC9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79" name="Rectangle 85">
              <a:extLst>
                <a:ext uri="{FF2B5EF4-FFF2-40B4-BE49-F238E27FC236}">
                  <a16:creationId xmlns:a16="http://schemas.microsoft.com/office/drawing/2014/main" id="{E4DC84C1-75C5-482D-8DC2-159F1D433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80" name="Rectangle 86">
              <a:extLst>
                <a:ext uri="{FF2B5EF4-FFF2-40B4-BE49-F238E27FC236}">
                  <a16:creationId xmlns:a16="http://schemas.microsoft.com/office/drawing/2014/main" id="{9B4711A3-9705-4768-BD4E-7D0EFD084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2004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1" name="Rectangle 87">
              <a:extLst>
                <a:ext uri="{FF2B5EF4-FFF2-40B4-BE49-F238E27FC236}">
                  <a16:creationId xmlns:a16="http://schemas.microsoft.com/office/drawing/2014/main" id="{3921AD61-1664-4FE7-9294-A5C07F76A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5379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2" name="Rectangle 88">
              <a:extLst>
                <a:ext uri="{FF2B5EF4-FFF2-40B4-BE49-F238E27FC236}">
                  <a16:creationId xmlns:a16="http://schemas.microsoft.com/office/drawing/2014/main" id="{716417F4-9F11-4A71-8EB7-9AF2C12AC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3" name="Rectangle 89">
              <a:extLst>
                <a:ext uri="{FF2B5EF4-FFF2-40B4-BE49-F238E27FC236}">
                  <a16:creationId xmlns:a16="http://schemas.microsoft.com/office/drawing/2014/main" id="{99D710F6-9024-4483-B2CC-61401D3DC8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4" name="Rectangle 93">
              <a:extLst>
                <a:ext uri="{FF2B5EF4-FFF2-40B4-BE49-F238E27FC236}">
                  <a16:creationId xmlns:a16="http://schemas.microsoft.com/office/drawing/2014/main" id="{BF70F7C2-7179-4AD1-B41E-700F53EAC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i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85" name="Text Box 24">
              <a:extLst>
                <a:ext uri="{FF2B5EF4-FFF2-40B4-BE49-F238E27FC236}">
                  <a16:creationId xmlns:a16="http://schemas.microsoft.com/office/drawing/2014/main" id="{99C292AF-1E07-4539-AB71-93DF1DB76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9995" y="2191806"/>
              <a:ext cx="433605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i="0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2000" baseline="-25000" dirty="0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  <a:endParaRPr lang="en-US" altLang="zh-CN" sz="2000" i="0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29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uiExpand="1" build="p"/>
      <p:bldP spid="1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4.4</a:t>
            </a:r>
            <a:r>
              <a:rPr lang="zh-CN" altLang="en-US" dirty="0"/>
              <a:t>多模块交叉存储器</a:t>
            </a:r>
          </a:p>
        </p:txBody>
      </p:sp>
      <p:sp>
        <p:nvSpPr>
          <p:cNvPr id="195585" name="Rectangle 2"/>
          <p:cNvSpPr>
            <a:spLocks noChangeArrowheads="1"/>
          </p:cNvSpPr>
          <p:nvPr/>
        </p:nvSpPr>
        <p:spPr bwMode="auto">
          <a:xfrm>
            <a:off x="426714" y="1458995"/>
            <a:ext cx="4278514" cy="4364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2000">
              <a:latin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28296" y="1705480"/>
            <a:ext cx="2921230" cy="352507"/>
            <a:chOff x="1633146" y="1667380"/>
            <a:chExt cx="2921230" cy="352507"/>
          </a:xfrm>
        </p:grpSpPr>
        <p:sp>
          <p:nvSpPr>
            <p:cNvPr id="959545" name="Text Box 57"/>
            <p:cNvSpPr txBox="1">
              <a:spLocks noChangeArrowheads="1"/>
            </p:cNvSpPr>
            <p:nvPr/>
          </p:nvSpPr>
          <p:spPr bwMode="auto">
            <a:xfrm>
              <a:off x="1633146" y="1667380"/>
              <a:ext cx="11124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>
                  <a:latin typeface="+mn-ea"/>
                </a:rPr>
                <a:t>内存地址</a:t>
              </a:r>
            </a:p>
          </p:txBody>
        </p:sp>
        <p:sp>
          <p:nvSpPr>
            <p:cNvPr id="959546" name="Rectangle 58"/>
            <p:cNvSpPr>
              <a:spLocks noChangeArrowheads="1"/>
            </p:cNvSpPr>
            <p:nvPr/>
          </p:nvSpPr>
          <p:spPr bwMode="auto">
            <a:xfrm>
              <a:off x="3784243" y="1677606"/>
              <a:ext cx="770133" cy="342281"/>
            </a:xfrm>
            <a:prstGeom prst="rect">
              <a:avLst/>
            </a:prstGeom>
            <a:solidFill>
              <a:srgbClr val="66FFCC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>
                  <a:latin typeface="+mn-ea"/>
                </a:rPr>
                <a:t>模块</a:t>
              </a:r>
              <a:r>
                <a:rPr lang="en-US" altLang="zh-CN" sz="1400">
                  <a:latin typeface="+mn-ea"/>
                </a:rPr>
                <a:t>2bit</a:t>
              </a:r>
            </a:p>
          </p:txBody>
        </p:sp>
        <p:sp>
          <p:nvSpPr>
            <p:cNvPr id="959547" name="Rectangle 59"/>
            <p:cNvSpPr>
              <a:spLocks noChangeArrowheads="1"/>
            </p:cNvSpPr>
            <p:nvPr/>
          </p:nvSpPr>
          <p:spPr bwMode="auto">
            <a:xfrm>
              <a:off x="2671829" y="1677606"/>
              <a:ext cx="1112414" cy="342281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>
                  <a:latin typeface="+mn-ea"/>
                </a:rPr>
                <a:t>字</a:t>
              </a:r>
              <a:r>
                <a:rPr lang="en-US" altLang="zh-CN" sz="1400">
                  <a:latin typeface="+mn-ea"/>
                </a:rPr>
                <a:t>3bit</a:t>
              </a:r>
            </a:p>
          </p:txBody>
        </p:sp>
      </p:grpSp>
      <p:sp>
        <p:nvSpPr>
          <p:cNvPr id="195591" name="Text Box 60"/>
          <p:cNvSpPr txBox="1">
            <a:spLocks noChangeArrowheads="1"/>
          </p:cNvSpPr>
          <p:nvPr/>
        </p:nvSpPr>
        <p:spPr bwMode="auto">
          <a:xfrm>
            <a:off x="940136" y="2143557"/>
            <a:ext cx="5134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0</a:t>
            </a:r>
          </a:p>
        </p:txBody>
      </p:sp>
      <p:sp>
        <p:nvSpPr>
          <p:cNvPr id="195592" name="Text Box 61"/>
          <p:cNvSpPr txBox="1">
            <a:spLocks noChangeArrowheads="1"/>
          </p:cNvSpPr>
          <p:nvPr/>
        </p:nvSpPr>
        <p:spPr bwMode="auto">
          <a:xfrm>
            <a:off x="1881409" y="2143557"/>
            <a:ext cx="5134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1</a:t>
            </a:r>
          </a:p>
        </p:txBody>
      </p:sp>
      <p:sp>
        <p:nvSpPr>
          <p:cNvPr id="195593" name="Text Box 62"/>
          <p:cNvSpPr txBox="1">
            <a:spLocks noChangeArrowheads="1"/>
          </p:cNvSpPr>
          <p:nvPr/>
        </p:nvSpPr>
        <p:spPr bwMode="auto">
          <a:xfrm>
            <a:off x="2822682" y="2143557"/>
            <a:ext cx="5134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2</a:t>
            </a:r>
          </a:p>
        </p:txBody>
      </p:sp>
      <p:sp>
        <p:nvSpPr>
          <p:cNvPr id="195594" name="Text Box 63"/>
          <p:cNvSpPr txBox="1">
            <a:spLocks noChangeArrowheads="1"/>
          </p:cNvSpPr>
          <p:nvPr/>
        </p:nvSpPr>
        <p:spPr bwMode="auto">
          <a:xfrm>
            <a:off x="3763955" y="2143557"/>
            <a:ext cx="5134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chemeClr val="folHlink"/>
                </a:solidFill>
                <a:latin typeface="+mn-ea"/>
              </a:rPr>
              <a:t>M</a:t>
            </a:r>
            <a:r>
              <a:rPr lang="en-US" altLang="zh-CN" sz="1600" b="1" baseline="-25000">
                <a:solidFill>
                  <a:schemeClr val="folHlink"/>
                </a:solidFill>
                <a:latin typeface="+mn-ea"/>
              </a:rPr>
              <a:t>3</a:t>
            </a:r>
          </a:p>
        </p:txBody>
      </p:sp>
      <p:sp>
        <p:nvSpPr>
          <p:cNvPr id="195595" name="Line 64"/>
          <p:cNvSpPr>
            <a:spLocks noChangeShapeType="1"/>
          </p:cNvSpPr>
          <p:nvPr/>
        </p:nvSpPr>
        <p:spPr bwMode="auto">
          <a:xfrm>
            <a:off x="1196847" y="4796236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195596" name="Line 65"/>
          <p:cNvSpPr>
            <a:spLocks noChangeShapeType="1"/>
          </p:cNvSpPr>
          <p:nvPr/>
        </p:nvSpPr>
        <p:spPr bwMode="auto">
          <a:xfrm>
            <a:off x="2095334" y="4796236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195597" name="Line 66"/>
          <p:cNvSpPr>
            <a:spLocks noChangeShapeType="1"/>
          </p:cNvSpPr>
          <p:nvPr/>
        </p:nvSpPr>
        <p:spPr bwMode="auto">
          <a:xfrm>
            <a:off x="3036608" y="4796236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195598" name="Line 67"/>
          <p:cNvSpPr>
            <a:spLocks noChangeShapeType="1"/>
          </p:cNvSpPr>
          <p:nvPr/>
        </p:nvSpPr>
        <p:spPr bwMode="auto">
          <a:xfrm>
            <a:off x="3977881" y="4796236"/>
            <a:ext cx="0" cy="59899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195599" name="Line 68"/>
          <p:cNvSpPr>
            <a:spLocks noChangeAspect="1" noChangeShapeType="1"/>
          </p:cNvSpPr>
          <p:nvPr/>
        </p:nvSpPr>
        <p:spPr bwMode="auto">
          <a:xfrm>
            <a:off x="811780" y="5438013"/>
            <a:ext cx="3593952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 sz="2000">
              <a:latin typeface="+mn-ea"/>
            </a:endParaRPr>
          </a:p>
        </p:txBody>
      </p:sp>
      <p:sp>
        <p:nvSpPr>
          <p:cNvPr id="195600" name="Text Box 69"/>
          <p:cNvSpPr txBox="1">
            <a:spLocks noChangeArrowheads="1"/>
          </p:cNvSpPr>
          <p:nvPr/>
        </p:nvSpPr>
        <p:spPr bwMode="auto">
          <a:xfrm>
            <a:off x="2052549" y="4967376"/>
            <a:ext cx="11124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00" b="1" dirty="0">
                <a:latin typeface="+mn-ea"/>
              </a:rPr>
              <a:t>数据总线</a:t>
            </a:r>
          </a:p>
        </p:txBody>
      </p:sp>
      <p:sp>
        <p:nvSpPr>
          <p:cNvPr id="195601" name="Text Box 70"/>
          <p:cNvSpPr txBox="1">
            <a:spLocks noChangeArrowheads="1"/>
          </p:cNvSpPr>
          <p:nvPr/>
        </p:nvSpPr>
        <p:spPr bwMode="auto">
          <a:xfrm>
            <a:off x="1753053" y="5846724"/>
            <a:ext cx="15402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交叉方式</a:t>
            </a:r>
          </a:p>
        </p:txBody>
      </p:sp>
      <p:grpSp>
        <p:nvGrpSpPr>
          <p:cNvPr id="3" name="Group 96"/>
          <p:cNvGrpSpPr>
            <a:grpSpLocks/>
          </p:cNvGrpSpPr>
          <p:nvPr/>
        </p:nvGrpSpPr>
        <p:grpSpPr bwMode="auto">
          <a:xfrm>
            <a:off x="1453557" y="2742549"/>
            <a:ext cx="2224827" cy="0"/>
            <a:chOff x="1104" y="1920"/>
            <a:chExt cx="1248" cy="0"/>
          </a:xfrm>
        </p:grpSpPr>
        <p:sp>
          <p:nvSpPr>
            <p:cNvPr id="195633" name="Line 71"/>
            <p:cNvSpPr>
              <a:spLocks noChangeShapeType="1"/>
            </p:cNvSpPr>
            <p:nvPr/>
          </p:nvSpPr>
          <p:spPr bwMode="auto">
            <a:xfrm>
              <a:off x="1104" y="1920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34" name="Line 72"/>
            <p:cNvSpPr>
              <a:spLocks noChangeShapeType="1"/>
            </p:cNvSpPr>
            <p:nvPr/>
          </p:nvSpPr>
          <p:spPr bwMode="auto">
            <a:xfrm>
              <a:off x="1632" y="1920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35" name="Line 73"/>
            <p:cNvSpPr>
              <a:spLocks noChangeShapeType="1"/>
            </p:cNvSpPr>
            <p:nvPr/>
          </p:nvSpPr>
          <p:spPr bwMode="auto">
            <a:xfrm>
              <a:off x="2160" y="1920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4" name="Group 97"/>
          <p:cNvGrpSpPr>
            <a:grpSpLocks/>
          </p:cNvGrpSpPr>
          <p:nvPr/>
        </p:nvGrpSpPr>
        <p:grpSpPr bwMode="auto">
          <a:xfrm>
            <a:off x="1453557" y="2999260"/>
            <a:ext cx="2224827" cy="0"/>
            <a:chOff x="1104" y="2064"/>
            <a:chExt cx="1248" cy="0"/>
          </a:xfrm>
        </p:grpSpPr>
        <p:sp>
          <p:nvSpPr>
            <p:cNvPr id="195630" name="Line 74"/>
            <p:cNvSpPr>
              <a:spLocks noChangeShapeType="1"/>
            </p:cNvSpPr>
            <p:nvPr/>
          </p:nvSpPr>
          <p:spPr bwMode="auto">
            <a:xfrm>
              <a:off x="1104" y="2064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31" name="Line 75"/>
            <p:cNvSpPr>
              <a:spLocks noChangeShapeType="1"/>
            </p:cNvSpPr>
            <p:nvPr/>
          </p:nvSpPr>
          <p:spPr bwMode="auto">
            <a:xfrm>
              <a:off x="1632" y="2064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32" name="Line 76"/>
            <p:cNvSpPr>
              <a:spLocks noChangeShapeType="1"/>
            </p:cNvSpPr>
            <p:nvPr/>
          </p:nvSpPr>
          <p:spPr bwMode="auto">
            <a:xfrm>
              <a:off x="2160" y="2064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5" name="Group 98"/>
          <p:cNvGrpSpPr>
            <a:grpSpLocks/>
          </p:cNvGrpSpPr>
          <p:nvPr/>
        </p:nvGrpSpPr>
        <p:grpSpPr bwMode="auto">
          <a:xfrm>
            <a:off x="1453557" y="3255971"/>
            <a:ext cx="2224827" cy="0"/>
            <a:chOff x="1104" y="2208"/>
            <a:chExt cx="1248" cy="0"/>
          </a:xfrm>
        </p:grpSpPr>
        <p:sp>
          <p:nvSpPr>
            <p:cNvPr id="195627" name="Line 77"/>
            <p:cNvSpPr>
              <a:spLocks noChangeShapeType="1"/>
            </p:cNvSpPr>
            <p:nvPr/>
          </p:nvSpPr>
          <p:spPr bwMode="auto">
            <a:xfrm>
              <a:off x="1104" y="2208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8" name="Line 78"/>
            <p:cNvSpPr>
              <a:spLocks noChangeShapeType="1"/>
            </p:cNvSpPr>
            <p:nvPr/>
          </p:nvSpPr>
          <p:spPr bwMode="auto">
            <a:xfrm>
              <a:off x="1632" y="2208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9" name="Line 79"/>
            <p:cNvSpPr>
              <a:spLocks noChangeShapeType="1"/>
            </p:cNvSpPr>
            <p:nvPr/>
          </p:nvSpPr>
          <p:spPr bwMode="auto">
            <a:xfrm>
              <a:off x="2160" y="2208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6" name="Group 99"/>
          <p:cNvGrpSpPr>
            <a:grpSpLocks/>
          </p:cNvGrpSpPr>
          <p:nvPr/>
        </p:nvGrpSpPr>
        <p:grpSpPr bwMode="auto">
          <a:xfrm>
            <a:off x="1453557" y="3512682"/>
            <a:ext cx="2224827" cy="0"/>
            <a:chOff x="1104" y="2352"/>
            <a:chExt cx="1248" cy="0"/>
          </a:xfrm>
        </p:grpSpPr>
        <p:sp>
          <p:nvSpPr>
            <p:cNvPr id="195624" name="Line 80"/>
            <p:cNvSpPr>
              <a:spLocks noChangeShapeType="1"/>
            </p:cNvSpPr>
            <p:nvPr/>
          </p:nvSpPr>
          <p:spPr bwMode="auto">
            <a:xfrm>
              <a:off x="1104" y="2352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5" name="Line 81"/>
            <p:cNvSpPr>
              <a:spLocks noChangeShapeType="1"/>
            </p:cNvSpPr>
            <p:nvPr/>
          </p:nvSpPr>
          <p:spPr bwMode="auto">
            <a:xfrm>
              <a:off x="1632" y="2352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6" name="Line 82"/>
            <p:cNvSpPr>
              <a:spLocks noChangeShapeType="1"/>
            </p:cNvSpPr>
            <p:nvPr/>
          </p:nvSpPr>
          <p:spPr bwMode="auto">
            <a:xfrm>
              <a:off x="2160" y="2352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7" name="Group 100"/>
          <p:cNvGrpSpPr>
            <a:grpSpLocks/>
          </p:cNvGrpSpPr>
          <p:nvPr/>
        </p:nvGrpSpPr>
        <p:grpSpPr bwMode="auto">
          <a:xfrm>
            <a:off x="1453557" y="3812178"/>
            <a:ext cx="2224827" cy="0"/>
            <a:chOff x="1104" y="2496"/>
            <a:chExt cx="1248" cy="0"/>
          </a:xfrm>
        </p:grpSpPr>
        <p:sp>
          <p:nvSpPr>
            <p:cNvPr id="195621" name="Line 83"/>
            <p:cNvSpPr>
              <a:spLocks noChangeShapeType="1"/>
            </p:cNvSpPr>
            <p:nvPr/>
          </p:nvSpPr>
          <p:spPr bwMode="auto">
            <a:xfrm>
              <a:off x="1104" y="2496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2" name="Line 84"/>
            <p:cNvSpPr>
              <a:spLocks noChangeShapeType="1"/>
            </p:cNvSpPr>
            <p:nvPr/>
          </p:nvSpPr>
          <p:spPr bwMode="auto">
            <a:xfrm>
              <a:off x="1632" y="2496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3" name="Line 85"/>
            <p:cNvSpPr>
              <a:spLocks noChangeShapeType="1"/>
            </p:cNvSpPr>
            <p:nvPr/>
          </p:nvSpPr>
          <p:spPr bwMode="auto">
            <a:xfrm>
              <a:off x="2160" y="2496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8" name="Group 101"/>
          <p:cNvGrpSpPr>
            <a:grpSpLocks/>
          </p:cNvGrpSpPr>
          <p:nvPr/>
        </p:nvGrpSpPr>
        <p:grpSpPr bwMode="auto">
          <a:xfrm>
            <a:off x="1453557" y="4097412"/>
            <a:ext cx="2224827" cy="0"/>
            <a:chOff x="1104" y="2688"/>
            <a:chExt cx="1248" cy="0"/>
          </a:xfrm>
        </p:grpSpPr>
        <p:sp>
          <p:nvSpPr>
            <p:cNvPr id="195618" name="Line 86"/>
            <p:cNvSpPr>
              <a:spLocks noChangeShapeType="1"/>
            </p:cNvSpPr>
            <p:nvPr/>
          </p:nvSpPr>
          <p:spPr bwMode="auto">
            <a:xfrm>
              <a:off x="1104" y="2688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19" name="Line 87"/>
            <p:cNvSpPr>
              <a:spLocks noChangeShapeType="1"/>
            </p:cNvSpPr>
            <p:nvPr/>
          </p:nvSpPr>
          <p:spPr bwMode="auto">
            <a:xfrm>
              <a:off x="1632" y="2688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20" name="Line 88"/>
            <p:cNvSpPr>
              <a:spLocks noChangeShapeType="1"/>
            </p:cNvSpPr>
            <p:nvPr/>
          </p:nvSpPr>
          <p:spPr bwMode="auto">
            <a:xfrm>
              <a:off x="2160" y="2688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9" name="Group 102"/>
          <p:cNvGrpSpPr>
            <a:grpSpLocks/>
          </p:cNvGrpSpPr>
          <p:nvPr/>
        </p:nvGrpSpPr>
        <p:grpSpPr bwMode="auto">
          <a:xfrm>
            <a:off x="1453557" y="4368384"/>
            <a:ext cx="2224827" cy="0"/>
            <a:chOff x="1104" y="2832"/>
            <a:chExt cx="1248" cy="0"/>
          </a:xfrm>
        </p:grpSpPr>
        <p:sp>
          <p:nvSpPr>
            <p:cNvPr id="195615" name="Line 89"/>
            <p:cNvSpPr>
              <a:spLocks noChangeShapeType="1"/>
            </p:cNvSpPr>
            <p:nvPr/>
          </p:nvSpPr>
          <p:spPr bwMode="auto">
            <a:xfrm>
              <a:off x="1104" y="2832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16" name="Line 90"/>
            <p:cNvSpPr>
              <a:spLocks noChangeShapeType="1"/>
            </p:cNvSpPr>
            <p:nvPr/>
          </p:nvSpPr>
          <p:spPr bwMode="auto">
            <a:xfrm>
              <a:off x="1632" y="2832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17" name="Line 91"/>
            <p:cNvSpPr>
              <a:spLocks noChangeShapeType="1"/>
            </p:cNvSpPr>
            <p:nvPr/>
          </p:nvSpPr>
          <p:spPr bwMode="auto">
            <a:xfrm>
              <a:off x="2160" y="2832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10" name="Group 103"/>
          <p:cNvGrpSpPr>
            <a:grpSpLocks/>
          </p:cNvGrpSpPr>
          <p:nvPr/>
        </p:nvGrpSpPr>
        <p:grpSpPr bwMode="auto">
          <a:xfrm>
            <a:off x="1453557" y="4639357"/>
            <a:ext cx="2224827" cy="0"/>
            <a:chOff x="1104" y="2976"/>
            <a:chExt cx="1248" cy="0"/>
          </a:xfrm>
        </p:grpSpPr>
        <p:sp>
          <p:nvSpPr>
            <p:cNvPr id="195612" name="Line 92"/>
            <p:cNvSpPr>
              <a:spLocks noChangeShapeType="1"/>
            </p:cNvSpPr>
            <p:nvPr/>
          </p:nvSpPr>
          <p:spPr bwMode="auto">
            <a:xfrm>
              <a:off x="1104" y="2976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13" name="Line 93"/>
            <p:cNvSpPr>
              <a:spLocks noChangeShapeType="1"/>
            </p:cNvSpPr>
            <p:nvPr/>
          </p:nvSpPr>
          <p:spPr bwMode="auto">
            <a:xfrm>
              <a:off x="1632" y="2976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  <p:sp>
          <p:nvSpPr>
            <p:cNvPr id="195614" name="Line 94"/>
            <p:cNvSpPr>
              <a:spLocks noChangeShapeType="1"/>
            </p:cNvSpPr>
            <p:nvPr/>
          </p:nvSpPr>
          <p:spPr bwMode="auto">
            <a:xfrm>
              <a:off x="2160" y="2976"/>
              <a:ext cx="192" cy="0"/>
            </a:xfrm>
            <a:prstGeom prst="line">
              <a:avLst/>
            </a:prstGeom>
            <a:noFill/>
            <a:ln w="19050" cap="rnd">
              <a:solidFill>
                <a:srgbClr val="00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zh-CN" altLang="en-US" sz="2000">
                <a:latin typeface="+mn-ea"/>
              </a:endParaRPr>
            </a:p>
          </p:txBody>
        </p:sp>
      </p:grpSp>
      <p:grpSp>
        <p:nvGrpSpPr>
          <p:cNvPr id="195587" name="Group 4"/>
          <p:cNvGrpSpPr>
            <a:grpSpLocks/>
          </p:cNvGrpSpPr>
          <p:nvPr/>
        </p:nvGrpSpPr>
        <p:grpSpPr bwMode="auto">
          <a:xfrm>
            <a:off x="854565" y="2571409"/>
            <a:ext cx="3422811" cy="2224827"/>
            <a:chOff x="1440" y="2304"/>
            <a:chExt cx="1920" cy="1152"/>
          </a:xfrm>
        </p:grpSpPr>
        <p:sp>
          <p:nvSpPr>
            <p:cNvPr id="195636" name="Rectangle 5"/>
            <p:cNvSpPr>
              <a:spLocks noChangeArrowheads="1"/>
            </p:cNvSpPr>
            <p:nvPr/>
          </p:nvSpPr>
          <p:spPr bwMode="auto">
            <a:xfrm>
              <a:off x="1440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0</a:t>
              </a:r>
            </a:p>
          </p:txBody>
        </p:sp>
        <p:sp>
          <p:nvSpPr>
            <p:cNvPr id="195637" name="Rectangle 6"/>
            <p:cNvSpPr>
              <a:spLocks noChangeArrowheads="1"/>
            </p:cNvSpPr>
            <p:nvPr/>
          </p:nvSpPr>
          <p:spPr bwMode="auto">
            <a:xfrm>
              <a:off x="1440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38" name="Rectangle 7"/>
            <p:cNvSpPr>
              <a:spLocks noChangeArrowheads="1"/>
            </p:cNvSpPr>
            <p:nvPr/>
          </p:nvSpPr>
          <p:spPr bwMode="auto">
            <a:xfrm>
              <a:off x="1440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39" name="Rectangle 8"/>
            <p:cNvSpPr>
              <a:spLocks noChangeArrowheads="1"/>
            </p:cNvSpPr>
            <p:nvPr/>
          </p:nvSpPr>
          <p:spPr bwMode="auto">
            <a:xfrm>
              <a:off x="1440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40" name="Rectangle 9"/>
            <p:cNvSpPr>
              <a:spLocks noChangeArrowheads="1"/>
            </p:cNvSpPr>
            <p:nvPr/>
          </p:nvSpPr>
          <p:spPr bwMode="auto">
            <a:xfrm>
              <a:off x="1440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41" name="Rectangle 10"/>
            <p:cNvSpPr>
              <a:spLocks noChangeArrowheads="1"/>
            </p:cNvSpPr>
            <p:nvPr/>
          </p:nvSpPr>
          <p:spPr bwMode="auto">
            <a:xfrm>
              <a:off x="1440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42" name="Rectangle 11"/>
            <p:cNvSpPr>
              <a:spLocks noChangeArrowheads="1"/>
            </p:cNvSpPr>
            <p:nvPr/>
          </p:nvSpPr>
          <p:spPr bwMode="auto">
            <a:xfrm>
              <a:off x="1440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24</a:t>
              </a:r>
            </a:p>
          </p:txBody>
        </p:sp>
        <p:sp>
          <p:nvSpPr>
            <p:cNvPr id="195643" name="Rectangle 12"/>
            <p:cNvSpPr>
              <a:spLocks noChangeArrowheads="1"/>
            </p:cNvSpPr>
            <p:nvPr/>
          </p:nvSpPr>
          <p:spPr bwMode="auto">
            <a:xfrm>
              <a:off x="1440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28</a:t>
              </a:r>
            </a:p>
          </p:txBody>
        </p:sp>
        <p:sp>
          <p:nvSpPr>
            <p:cNvPr id="195644" name="Rectangle 13"/>
            <p:cNvSpPr>
              <a:spLocks noChangeArrowheads="1"/>
            </p:cNvSpPr>
            <p:nvPr/>
          </p:nvSpPr>
          <p:spPr bwMode="auto">
            <a:xfrm>
              <a:off x="1440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4</a:t>
              </a:r>
            </a:p>
          </p:txBody>
        </p:sp>
        <p:sp>
          <p:nvSpPr>
            <p:cNvPr id="195645" name="Rectangle 14"/>
            <p:cNvSpPr>
              <a:spLocks noChangeArrowheads="1"/>
            </p:cNvSpPr>
            <p:nvPr/>
          </p:nvSpPr>
          <p:spPr bwMode="auto">
            <a:xfrm>
              <a:off x="1440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8</a:t>
              </a:r>
            </a:p>
          </p:txBody>
        </p:sp>
        <p:sp>
          <p:nvSpPr>
            <p:cNvPr id="195646" name="Rectangle 15"/>
            <p:cNvSpPr>
              <a:spLocks noChangeArrowheads="1"/>
            </p:cNvSpPr>
            <p:nvPr/>
          </p:nvSpPr>
          <p:spPr bwMode="auto">
            <a:xfrm>
              <a:off x="1440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12</a:t>
              </a:r>
            </a:p>
          </p:txBody>
        </p:sp>
        <p:sp>
          <p:nvSpPr>
            <p:cNvPr id="195647" name="Rectangle 16"/>
            <p:cNvSpPr>
              <a:spLocks noChangeArrowheads="1"/>
            </p:cNvSpPr>
            <p:nvPr/>
          </p:nvSpPr>
          <p:spPr bwMode="auto">
            <a:xfrm>
              <a:off x="1440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16</a:t>
              </a:r>
            </a:p>
          </p:txBody>
        </p:sp>
        <p:sp>
          <p:nvSpPr>
            <p:cNvPr id="195648" name="Rectangle 17"/>
            <p:cNvSpPr>
              <a:spLocks noChangeArrowheads="1"/>
            </p:cNvSpPr>
            <p:nvPr/>
          </p:nvSpPr>
          <p:spPr bwMode="auto">
            <a:xfrm>
              <a:off x="1440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20</a:t>
              </a:r>
            </a:p>
          </p:txBody>
        </p:sp>
        <p:sp>
          <p:nvSpPr>
            <p:cNvPr id="195649" name="Rectangle 18"/>
            <p:cNvSpPr>
              <a:spLocks noChangeArrowheads="1"/>
            </p:cNvSpPr>
            <p:nvPr/>
          </p:nvSpPr>
          <p:spPr bwMode="auto">
            <a:xfrm>
              <a:off x="1968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</a:t>
              </a:r>
            </a:p>
          </p:txBody>
        </p:sp>
        <p:sp>
          <p:nvSpPr>
            <p:cNvPr id="195650" name="Rectangle 19"/>
            <p:cNvSpPr>
              <a:spLocks noChangeArrowheads="1"/>
            </p:cNvSpPr>
            <p:nvPr/>
          </p:nvSpPr>
          <p:spPr bwMode="auto">
            <a:xfrm>
              <a:off x="1968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51" name="Rectangle 20"/>
            <p:cNvSpPr>
              <a:spLocks noChangeArrowheads="1"/>
            </p:cNvSpPr>
            <p:nvPr/>
          </p:nvSpPr>
          <p:spPr bwMode="auto">
            <a:xfrm>
              <a:off x="1968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52" name="Rectangle 21"/>
            <p:cNvSpPr>
              <a:spLocks noChangeArrowheads="1"/>
            </p:cNvSpPr>
            <p:nvPr/>
          </p:nvSpPr>
          <p:spPr bwMode="auto">
            <a:xfrm>
              <a:off x="1968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53" name="Rectangle 22"/>
            <p:cNvSpPr>
              <a:spLocks noChangeArrowheads="1"/>
            </p:cNvSpPr>
            <p:nvPr/>
          </p:nvSpPr>
          <p:spPr bwMode="auto">
            <a:xfrm>
              <a:off x="1968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54" name="Rectangle 23"/>
            <p:cNvSpPr>
              <a:spLocks noChangeArrowheads="1"/>
            </p:cNvSpPr>
            <p:nvPr/>
          </p:nvSpPr>
          <p:spPr bwMode="auto">
            <a:xfrm>
              <a:off x="1968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55" name="Rectangle 24"/>
            <p:cNvSpPr>
              <a:spLocks noChangeArrowheads="1"/>
            </p:cNvSpPr>
            <p:nvPr/>
          </p:nvSpPr>
          <p:spPr bwMode="auto">
            <a:xfrm>
              <a:off x="1968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25</a:t>
              </a:r>
            </a:p>
          </p:txBody>
        </p:sp>
        <p:sp>
          <p:nvSpPr>
            <p:cNvPr id="195656" name="Rectangle 25"/>
            <p:cNvSpPr>
              <a:spLocks noChangeArrowheads="1"/>
            </p:cNvSpPr>
            <p:nvPr/>
          </p:nvSpPr>
          <p:spPr bwMode="auto">
            <a:xfrm>
              <a:off x="1968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29</a:t>
              </a:r>
            </a:p>
          </p:txBody>
        </p:sp>
        <p:sp>
          <p:nvSpPr>
            <p:cNvPr id="195657" name="Rectangle 26"/>
            <p:cNvSpPr>
              <a:spLocks noChangeArrowheads="1"/>
            </p:cNvSpPr>
            <p:nvPr/>
          </p:nvSpPr>
          <p:spPr bwMode="auto">
            <a:xfrm>
              <a:off x="1968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5</a:t>
              </a:r>
            </a:p>
          </p:txBody>
        </p:sp>
        <p:sp>
          <p:nvSpPr>
            <p:cNvPr id="195658" name="Rectangle 27"/>
            <p:cNvSpPr>
              <a:spLocks noChangeArrowheads="1"/>
            </p:cNvSpPr>
            <p:nvPr/>
          </p:nvSpPr>
          <p:spPr bwMode="auto">
            <a:xfrm>
              <a:off x="1968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9</a:t>
              </a:r>
            </a:p>
          </p:txBody>
        </p:sp>
        <p:sp>
          <p:nvSpPr>
            <p:cNvPr id="195659" name="Rectangle 28"/>
            <p:cNvSpPr>
              <a:spLocks noChangeArrowheads="1"/>
            </p:cNvSpPr>
            <p:nvPr/>
          </p:nvSpPr>
          <p:spPr bwMode="auto">
            <a:xfrm>
              <a:off x="1968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13</a:t>
              </a:r>
            </a:p>
          </p:txBody>
        </p:sp>
        <p:sp>
          <p:nvSpPr>
            <p:cNvPr id="195660" name="Rectangle 29"/>
            <p:cNvSpPr>
              <a:spLocks noChangeArrowheads="1"/>
            </p:cNvSpPr>
            <p:nvPr/>
          </p:nvSpPr>
          <p:spPr bwMode="auto">
            <a:xfrm>
              <a:off x="1968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17</a:t>
              </a:r>
            </a:p>
          </p:txBody>
        </p:sp>
        <p:sp>
          <p:nvSpPr>
            <p:cNvPr id="195661" name="Rectangle 30"/>
            <p:cNvSpPr>
              <a:spLocks noChangeArrowheads="1"/>
            </p:cNvSpPr>
            <p:nvPr/>
          </p:nvSpPr>
          <p:spPr bwMode="auto">
            <a:xfrm>
              <a:off x="1968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21</a:t>
              </a:r>
            </a:p>
          </p:txBody>
        </p:sp>
        <p:sp>
          <p:nvSpPr>
            <p:cNvPr id="195662" name="Rectangle 31"/>
            <p:cNvSpPr>
              <a:spLocks noChangeArrowheads="1"/>
            </p:cNvSpPr>
            <p:nvPr/>
          </p:nvSpPr>
          <p:spPr bwMode="auto">
            <a:xfrm>
              <a:off x="2496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</a:t>
              </a:r>
            </a:p>
          </p:txBody>
        </p:sp>
        <p:sp>
          <p:nvSpPr>
            <p:cNvPr id="195663" name="Rectangle 32"/>
            <p:cNvSpPr>
              <a:spLocks noChangeArrowheads="1"/>
            </p:cNvSpPr>
            <p:nvPr/>
          </p:nvSpPr>
          <p:spPr bwMode="auto">
            <a:xfrm>
              <a:off x="2496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64" name="Rectangle 33"/>
            <p:cNvSpPr>
              <a:spLocks noChangeArrowheads="1"/>
            </p:cNvSpPr>
            <p:nvPr/>
          </p:nvSpPr>
          <p:spPr bwMode="auto">
            <a:xfrm>
              <a:off x="2496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65" name="Rectangle 34"/>
            <p:cNvSpPr>
              <a:spLocks noChangeArrowheads="1"/>
            </p:cNvSpPr>
            <p:nvPr/>
          </p:nvSpPr>
          <p:spPr bwMode="auto">
            <a:xfrm>
              <a:off x="2496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66" name="Rectangle 35"/>
            <p:cNvSpPr>
              <a:spLocks noChangeArrowheads="1"/>
            </p:cNvSpPr>
            <p:nvPr/>
          </p:nvSpPr>
          <p:spPr bwMode="auto">
            <a:xfrm>
              <a:off x="2496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67" name="Rectangle 36"/>
            <p:cNvSpPr>
              <a:spLocks noChangeArrowheads="1"/>
            </p:cNvSpPr>
            <p:nvPr/>
          </p:nvSpPr>
          <p:spPr bwMode="auto">
            <a:xfrm>
              <a:off x="2496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68" name="Rectangle 37"/>
            <p:cNvSpPr>
              <a:spLocks noChangeArrowheads="1"/>
            </p:cNvSpPr>
            <p:nvPr/>
          </p:nvSpPr>
          <p:spPr bwMode="auto">
            <a:xfrm>
              <a:off x="2496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26</a:t>
              </a:r>
            </a:p>
          </p:txBody>
        </p:sp>
        <p:sp>
          <p:nvSpPr>
            <p:cNvPr id="195669" name="Rectangle 38"/>
            <p:cNvSpPr>
              <a:spLocks noChangeArrowheads="1"/>
            </p:cNvSpPr>
            <p:nvPr/>
          </p:nvSpPr>
          <p:spPr bwMode="auto">
            <a:xfrm>
              <a:off x="2496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30</a:t>
              </a:r>
            </a:p>
          </p:txBody>
        </p:sp>
        <p:sp>
          <p:nvSpPr>
            <p:cNvPr id="195670" name="Rectangle 39"/>
            <p:cNvSpPr>
              <a:spLocks noChangeArrowheads="1"/>
            </p:cNvSpPr>
            <p:nvPr/>
          </p:nvSpPr>
          <p:spPr bwMode="auto">
            <a:xfrm>
              <a:off x="2496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6</a:t>
              </a:r>
            </a:p>
          </p:txBody>
        </p:sp>
        <p:sp>
          <p:nvSpPr>
            <p:cNvPr id="195671" name="Rectangle 40"/>
            <p:cNvSpPr>
              <a:spLocks noChangeArrowheads="1"/>
            </p:cNvSpPr>
            <p:nvPr/>
          </p:nvSpPr>
          <p:spPr bwMode="auto">
            <a:xfrm>
              <a:off x="2496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10</a:t>
              </a:r>
            </a:p>
          </p:txBody>
        </p:sp>
        <p:sp>
          <p:nvSpPr>
            <p:cNvPr id="195672" name="Rectangle 41"/>
            <p:cNvSpPr>
              <a:spLocks noChangeArrowheads="1"/>
            </p:cNvSpPr>
            <p:nvPr/>
          </p:nvSpPr>
          <p:spPr bwMode="auto">
            <a:xfrm>
              <a:off x="2496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14</a:t>
              </a:r>
            </a:p>
          </p:txBody>
        </p:sp>
        <p:sp>
          <p:nvSpPr>
            <p:cNvPr id="195673" name="Rectangle 42"/>
            <p:cNvSpPr>
              <a:spLocks noChangeArrowheads="1"/>
            </p:cNvSpPr>
            <p:nvPr/>
          </p:nvSpPr>
          <p:spPr bwMode="auto">
            <a:xfrm>
              <a:off x="2496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18</a:t>
              </a:r>
            </a:p>
          </p:txBody>
        </p:sp>
        <p:sp>
          <p:nvSpPr>
            <p:cNvPr id="195674" name="Rectangle 43"/>
            <p:cNvSpPr>
              <a:spLocks noChangeArrowheads="1"/>
            </p:cNvSpPr>
            <p:nvPr/>
          </p:nvSpPr>
          <p:spPr bwMode="auto">
            <a:xfrm>
              <a:off x="2496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22</a:t>
              </a:r>
            </a:p>
          </p:txBody>
        </p:sp>
        <p:sp>
          <p:nvSpPr>
            <p:cNvPr id="195675" name="Rectangle 44"/>
            <p:cNvSpPr>
              <a:spLocks noChangeArrowheads="1"/>
            </p:cNvSpPr>
            <p:nvPr/>
          </p:nvSpPr>
          <p:spPr bwMode="auto">
            <a:xfrm>
              <a:off x="3024" y="230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3</a:t>
              </a:r>
            </a:p>
          </p:txBody>
        </p:sp>
        <p:sp>
          <p:nvSpPr>
            <p:cNvPr id="195676" name="Rectangle 45"/>
            <p:cNvSpPr>
              <a:spLocks noChangeArrowheads="1"/>
            </p:cNvSpPr>
            <p:nvPr/>
          </p:nvSpPr>
          <p:spPr bwMode="auto">
            <a:xfrm>
              <a:off x="3024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77" name="Rectangle 46"/>
            <p:cNvSpPr>
              <a:spLocks noChangeArrowheads="1"/>
            </p:cNvSpPr>
            <p:nvPr/>
          </p:nvSpPr>
          <p:spPr bwMode="auto">
            <a:xfrm>
              <a:off x="3024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78" name="Rectangle 47"/>
            <p:cNvSpPr>
              <a:spLocks noChangeArrowheads="1"/>
            </p:cNvSpPr>
            <p:nvPr/>
          </p:nvSpPr>
          <p:spPr bwMode="auto">
            <a:xfrm>
              <a:off x="3024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79" name="Rectangle 48"/>
            <p:cNvSpPr>
              <a:spLocks noChangeArrowheads="1"/>
            </p:cNvSpPr>
            <p:nvPr/>
          </p:nvSpPr>
          <p:spPr bwMode="auto">
            <a:xfrm>
              <a:off x="3024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80" name="Rectangle 49"/>
            <p:cNvSpPr>
              <a:spLocks noChangeArrowheads="1"/>
            </p:cNvSpPr>
            <p:nvPr/>
          </p:nvSpPr>
          <p:spPr bwMode="auto">
            <a:xfrm>
              <a:off x="3024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 b="1">
                <a:solidFill>
                  <a:srgbClr val="0066FF"/>
                </a:solidFill>
                <a:latin typeface="+mn-ea"/>
              </a:endParaRPr>
            </a:p>
          </p:txBody>
        </p:sp>
        <p:sp>
          <p:nvSpPr>
            <p:cNvPr id="195681" name="Rectangle 50"/>
            <p:cNvSpPr>
              <a:spLocks noChangeArrowheads="1"/>
            </p:cNvSpPr>
            <p:nvPr/>
          </p:nvSpPr>
          <p:spPr bwMode="auto">
            <a:xfrm>
              <a:off x="3024" y="316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27</a:t>
              </a:r>
            </a:p>
          </p:txBody>
        </p:sp>
        <p:sp>
          <p:nvSpPr>
            <p:cNvPr id="195682" name="Rectangle 51"/>
            <p:cNvSpPr>
              <a:spLocks noChangeArrowheads="1"/>
            </p:cNvSpPr>
            <p:nvPr/>
          </p:nvSpPr>
          <p:spPr bwMode="auto">
            <a:xfrm>
              <a:off x="3024" y="331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31</a:t>
              </a:r>
            </a:p>
          </p:txBody>
        </p:sp>
        <p:sp>
          <p:nvSpPr>
            <p:cNvPr id="195683" name="Rectangle 52"/>
            <p:cNvSpPr>
              <a:spLocks noChangeArrowheads="1"/>
            </p:cNvSpPr>
            <p:nvPr/>
          </p:nvSpPr>
          <p:spPr bwMode="auto">
            <a:xfrm>
              <a:off x="3024" y="2448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7</a:t>
              </a:r>
            </a:p>
          </p:txBody>
        </p:sp>
        <p:sp>
          <p:nvSpPr>
            <p:cNvPr id="195684" name="Rectangle 53"/>
            <p:cNvSpPr>
              <a:spLocks noChangeArrowheads="1"/>
            </p:cNvSpPr>
            <p:nvPr/>
          </p:nvSpPr>
          <p:spPr bwMode="auto">
            <a:xfrm>
              <a:off x="3024" y="2592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11</a:t>
              </a:r>
            </a:p>
          </p:txBody>
        </p:sp>
        <p:sp>
          <p:nvSpPr>
            <p:cNvPr id="195685" name="Rectangle 54"/>
            <p:cNvSpPr>
              <a:spLocks noChangeArrowheads="1"/>
            </p:cNvSpPr>
            <p:nvPr/>
          </p:nvSpPr>
          <p:spPr bwMode="auto">
            <a:xfrm>
              <a:off x="3024" y="2736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15</a:t>
              </a:r>
            </a:p>
          </p:txBody>
        </p:sp>
        <p:sp>
          <p:nvSpPr>
            <p:cNvPr id="195686" name="Rectangle 55"/>
            <p:cNvSpPr>
              <a:spLocks noChangeArrowheads="1"/>
            </p:cNvSpPr>
            <p:nvPr/>
          </p:nvSpPr>
          <p:spPr bwMode="auto">
            <a:xfrm>
              <a:off x="3024" y="2880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19</a:t>
              </a:r>
            </a:p>
          </p:txBody>
        </p:sp>
        <p:sp>
          <p:nvSpPr>
            <p:cNvPr id="195687" name="Rectangle 56"/>
            <p:cNvSpPr>
              <a:spLocks noChangeArrowheads="1"/>
            </p:cNvSpPr>
            <p:nvPr/>
          </p:nvSpPr>
          <p:spPr bwMode="auto">
            <a:xfrm>
              <a:off x="3024" y="3024"/>
              <a:ext cx="336" cy="144"/>
            </a:xfrm>
            <a:prstGeom prst="rect">
              <a:avLst/>
            </a:prstGeom>
            <a:solidFill>
              <a:srgbClr val="FF9900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b="1">
                  <a:solidFill>
                    <a:srgbClr val="0066FF"/>
                  </a:solidFill>
                  <a:latin typeface="+mn-ea"/>
                </a:rPr>
                <a:t>23</a:t>
              </a:r>
            </a:p>
          </p:txBody>
        </p:sp>
      </p:grpSp>
      <p:sp>
        <p:nvSpPr>
          <p:cNvPr id="107" name="Rectangle 71"/>
          <p:cNvSpPr txBox="1">
            <a:spLocks noChangeArrowheads="1"/>
          </p:cNvSpPr>
          <p:nvPr/>
        </p:nvSpPr>
        <p:spPr>
          <a:xfrm>
            <a:off x="7657402" y="1715706"/>
            <a:ext cx="4101930" cy="4532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低位片选，模块并行工作</a:t>
            </a:r>
            <a:endParaRPr lang="en-US" altLang="zh-CN" sz="2400" dirty="0"/>
          </a:p>
          <a:p>
            <a:pPr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/>
              <a:t>数据组织特点：相邻地址处于不同存储体中</a:t>
            </a:r>
          </a:p>
          <a:p>
            <a:r>
              <a:rPr lang="zh-CN" altLang="en-US" sz="2400" dirty="0"/>
              <a:t>能同时取出多条指令或者数据</a:t>
            </a:r>
            <a:endParaRPr lang="en-US" altLang="zh-CN" sz="2400" dirty="0"/>
          </a:p>
          <a:p>
            <a:r>
              <a:rPr lang="zh-CN" altLang="en-US" sz="2400" dirty="0"/>
              <a:t>每个存储体均需地址寄存器</a:t>
            </a:r>
            <a:endParaRPr lang="en-US" altLang="zh-CN" sz="2400" dirty="0"/>
          </a:p>
          <a:p>
            <a:r>
              <a:rPr lang="zh-CN" altLang="en-US" sz="2400" dirty="0"/>
              <a:t>性能提升</a:t>
            </a:r>
            <a:endParaRPr lang="en-US" altLang="zh-CN" sz="2400" dirty="0"/>
          </a:p>
          <a:p>
            <a:r>
              <a:rPr lang="zh-CN" altLang="en-US" sz="2400" dirty="0"/>
              <a:t>容量扩充方便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18954E2-D581-446B-A5A9-9503596DE2EC}"/>
              </a:ext>
            </a:extLst>
          </p:cNvPr>
          <p:cNvGrpSpPr/>
          <p:nvPr/>
        </p:nvGrpSpPr>
        <p:grpSpPr>
          <a:xfrm>
            <a:off x="5040607" y="1375221"/>
            <a:ext cx="2161003" cy="4062792"/>
            <a:chOff x="6179234" y="2180082"/>
            <a:chExt cx="1799157" cy="3696455"/>
          </a:xfrm>
        </p:grpSpPr>
        <p:sp>
          <p:nvSpPr>
            <p:cNvPr id="106" name="Text Box 24">
              <a:extLst>
                <a:ext uri="{FF2B5EF4-FFF2-40B4-BE49-F238E27FC236}">
                  <a16:creationId xmlns:a16="http://schemas.microsoft.com/office/drawing/2014/main" id="{55C5BAB5-A279-42AE-8416-9FAED6215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6680" y="2200588"/>
              <a:ext cx="405136" cy="36049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96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896" baseline="-25000" dirty="0">
                  <a:latin typeface="Tahoma" panose="020B0604030504040204" pitchFamily="34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08" name="Text Box 25">
              <a:extLst>
                <a:ext uri="{FF2B5EF4-FFF2-40B4-BE49-F238E27FC236}">
                  <a16:creationId xmlns:a16="http://schemas.microsoft.com/office/drawing/2014/main" id="{8ADF84FE-C2AB-45AA-8376-C755638EF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9932" y="2182209"/>
              <a:ext cx="646113" cy="3700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896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896" baseline="-25000" dirty="0">
                  <a:latin typeface="Times New Roman" panose="02020603050405020304" pitchFamily="18" charset="0"/>
                  <a:ea typeface="华康简宋"/>
                  <a:cs typeface="华康简宋"/>
                </a:rPr>
                <a:t>2</a:t>
              </a:r>
              <a:endParaRPr lang="en-US" altLang="zh-CN" sz="1896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9" name="Rectangle 27">
              <a:extLst>
                <a:ext uri="{FF2B5EF4-FFF2-40B4-BE49-F238E27FC236}">
                  <a16:creationId xmlns:a16="http://schemas.microsoft.com/office/drawing/2014/main" id="{256FFAEF-8D7E-4897-A905-C8E4BD906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0" name="Rectangle 28">
              <a:extLst>
                <a:ext uri="{FF2B5EF4-FFF2-40B4-BE49-F238E27FC236}">
                  <a16:creationId xmlns:a16="http://schemas.microsoft.com/office/drawing/2014/main" id="{BF271787-7D9C-48B1-A02C-49E461E8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831161A3-11B0-456E-8186-EEC341CA4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2" name="Rectangle 30">
              <a:extLst>
                <a:ext uri="{FF2B5EF4-FFF2-40B4-BE49-F238E27FC236}">
                  <a16:creationId xmlns:a16="http://schemas.microsoft.com/office/drawing/2014/main" id="{74EE8F4C-4E3D-4C6E-9715-9ED87A307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47ACC3F4-7014-4DB8-AFE0-64F8E2A73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2573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10589D69-A6B2-4D6E-B77E-72CEC20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CD6C6750-ED12-4BDC-8AB7-9E3915D3F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D2F8C663-3A6A-446E-A51C-6C8C743C8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A926FE46-832C-4615-9521-6A4D0A586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18" name="Rectangle 42">
              <a:extLst>
                <a:ext uri="{FF2B5EF4-FFF2-40B4-BE49-F238E27FC236}">
                  <a16:creationId xmlns:a16="http://schemas.microsoft.com/office/drawing/2014/main" id="{7754926B-2D29-4897-A3E2-2648D2697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295414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19" name="Rectangle 44">
              <a:extLst>
                <a:ext uri="{FF2B5EF4-FFF2-40B4-BE49-F238E27FC236}">
                  <a16:creationId xmlns:a16="http://schemas.microsoft.com/office/drawing/2014/main" id="{1D9021FD-FFC2-421B-93BE-B5F2A7EE8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0" name="Rectangle 45">
              <a:extLst>
                <a:ext uri="{FF2B5EF4-FFF2-40B4-BE49-F238E27FC236}">
                  <a16:creationId xmlns:a16="http://schemas.microsoft.com/office/drawing/2014/main" id="{5CD93F18-BAFA-4438-BC5C-667D761EE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1" name="Rectangle 46">
              <a:extLst>
                <a:ext uri="{FF2B5EF4-FFF2-40B4-BE49-F238E27FC236}">
                  <a16:creationId xmlns:a16="http://schemas.microsoft.com/office/drawing/2014/main" id="{BF81EACE-9E87-4C2A-93F7-FA82775E8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2" name="Rectangle 47">
              <a:extLst>
                <a:ext uri="{FF2B5EF4-FFF2-40B4-BE49-F238E27FC236}">
                  <a16:creationId xmlns:a16="http://schemas.microsoft.com/office/drawing/2014/main" id="{B3A7C4AB-0D17-48E3-9464-E3F5E571C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3" name="Rectangle 51">
              <a:extLst>
                <a:ext uri="{FF2B5EF4-FFF2-40B4-BE49-F238E27FC236}">
                  <a16:creationId xmlns:a16="http://schemas.microsoft.com/office/drawing/2014/main" id="{FEDE018B-50F5-4799-90D2-4640BF363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3383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4" name="Rectangle 52">
              <a:extLst>
                <a:ext uri="{FF2B5EF4-FFF2-40B4-BE49-F238E27FC236}">
                  <a16:creationId xmlns:a16="http://schemas.microsoft.com/office/drawing/2014/main" id="{3B1BCF36-2025-4525-BBE7-B3B7A3DA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5" name="Rectangle 53">
              <a:extLst>
                <a:ext uri="{FF2B5EF4-FFF2-40B4-BE49-F238E27FC236}">
                  <a16:creationId xmlns:a16="http://schemas.microsoft.com/office/drawing/2014/main" id="{3977B747-CAEA-42D7-BD92-F54340C83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6" name="Rectangle 54">
              <a:extLst>
                <a:ext uri="{FF2B5EF4-FFF2-40B4-BE49-F238E27FC236}">
                  <a16:creationId xmlns:a16="http://schemas.microsoft.com/office/drawing/2014/main" id="{48A39DFA-F6BC-442B-B3F1-36DE9EE29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7" name="Rectangle 55">
              <a:extLst>
                <a:ext uri="{FF2B5EF4-FFF2-40B4-BE49-F238E27FC236}">
                  <a16:creationId xmlns:a16="http://schemas.microsoft.com/office/drawing/2014/main" id="{CA434D2A-CFB6-44DA-B495-73CB58A90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8" name="Rectangle 59">
              <a:extLst>
                <a:ext uri="{FF2B5EF4-FFF2-40B4-BE49-F238E27FC236}">
                  <a16:creationId xmlns:a16="http://schemas.microsoft.com/office/drawing/2014/main" id="{FD51D137-3948-4ED6-8F12-99CA822E6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376485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29" name="Rectangle 61">
              <a:extLst>
                <a:ext uri="{FF2B5EF4-FFF2-40B4-BE49-F238E27FC236}">
                  <a16:creationId xmlns:a16="http://schemas.microsoft.com/office/drawing/2014/main" id="{62E67AC6-2E96-4BDC-9A90-37903183B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0" name="Rectangle 62">
              <a:extLst>
                <a:ext uri="{FF2B5EF4-FFF2-40B4-BE49-F238E27FC236}">
                  <a16:creationId xmlns:a16="http://schemas.microsoft.com/office/drawing/2014/main" id="{27CAF2EF-6CB6-4EDE-BEBA-0816ED6B6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1" name="Rectangle 63">
              <a:extLst>
                <a:ext uri="{FF2B5EF4-FFF2-40B4-BE49-F238E27FC236}">
                  <a16:creationId xmlns:a16="http://schemas.microsoft.com/office/drawing/2014/main" id="{D20FC338-4AF1-46F3-8040-F9F245580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2" name="Rectangle 64">
              <a:extLst>
                <a:ext uri="{FF2B5EF4-FFF2-40B4-BE49-F238E27FC236}">
                  <a16:creationId xmlns:a16="http://schemas.microsoft.com/office/drawing/2014/main" id="{FCC39335-A149-4E34-BCD7-FE67592F8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3" name="Rectangle 68">
              <a:extLst>
                <a:ext uri="{FF2B5EF4-FFF2-40B4-BE49-F238E27FC236}">
                  <a16:creationId xmlns:a16="http://schemas.microsoft.com/office/drawing/2014/main" id="{44A33AB7-30F4-4474-9A06-7C39D4311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4295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4" name="Rectangle 69">
              <a:extLst>
                <a:ext uri="{FF2B5EF4-FFF2-40B4-BE49-F238E27FC236}">
                  <a16:creationId xmlns:a16="http://schemas.microsoft.com/office/drawing/2014/main" id="{C5C227D7-386D-4C89-90D2-9D7DDB45E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5" name="Rectangle 70">
              <a:extLst>
                <a:ext uri="{FF2B5EF4-FFF2-40B4-BE49-F238E27FC236}">
                  <a16:creationId xmlns:a16="http://schemas.microsoft.com/office/drawing/2014/main" id="{9BF0A633-3286-47F8-9B20-892188A91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36" name="Rectangle 71">
              <a:extLst>
                <a:ext uri="{FF2B5EF4-FFF2-40B4-BE49-F238E27FC236}">
                  <a16:creationId xmlns:a16="http://schemas.microsoft.com/office/drawing/2014/main" id="{DED3F2B9-A981-4E62-8925-1F735D508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7" name="Rectangle 72">
              <a:extLst>
                <a:ext uri="{FF2B5EF4-FFF2-40B4-BE49-F238E27FC236}">
                  <a16:creationId xmlns:a16="http://schemas.microsoft.com/office/drawing/2014/main" id="{2B4D2A40-B446-4B17-9D29-956AAB902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8" name="Rectangle 76">
              <a:extLst>
                <a:ext uri="{FF2B5EF4-FFF2-40B4-BE49-F238E27FC236}">
                  <a16:creationId xmlns:a16="http://schemas.microsoft.com/office/drawing/2014/main" id="{618BE1DD-A74E-43ED-8C53-9D31C11E3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4676054"/>
              <a:ext cx="333375" cy="30480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39" name="Rectangle 78">
              <a:extLst>
                <a:ext uri="{FF2B5EF4-FFF2-40B4-BE49-F238E27FC236}">
                  <a16:creationId xmlns:a16="http://schemas.microsoft.com/office/drawing/2014/main" id="{61C83540-2949-47CF-B065-527F7EDDE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0" name="Rectangle 79">
              <a:extLst>
                <a:ext uri="{FF2B5EF4-FFF2-40B4-BE49-F238E27FC236}">
                  <a16:creationId xmlns:a16="http://schemas.microsoft.com/office/drawing/2014/main" id="{CC049382-9C30-48A4-A756-7F56AF62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1" name="Rectangle 80">
              <a:extLst>
                <a:ext uri="{FF2B5EF4-FFF2-40B4-BE49-F238E27FC236}">
                  <a16:creationId xmlns:a16="http://schemas.microsoft.com/office/drawing/2014/main" id="{17443CD8-BD10-4489-8CA5-D124A0656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2" name="Rectangle 81">
              <a:extLst>
                <a:ext uri="{FF2B5EF4-FFF2-40B4-BE49-F238E27FC236}">
                  <a16:creationId xmlns:a16="http://schemas.microsoft.com/office/drawing/2014/main" id="{1A3E3EF6-D5DA-49B7-B24F-150E1FABDE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3" name="Rectangle 85">
              <a:extLst>
                <a:ext uri="{FF2B5EF4-FFF2-40B4-BE49-F238E27FC236}">
                  <a16:creationId xmlns:a16="http://schemas.microsoft.com/office/drawing/2014/main" id="{FA985FEF-E87A-4205-8AD6-B7275FC50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5190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44" name="Rectangle 86">
              <a:extLst>
                <a:ext uri="{FF2B5EF4-FFF2-40B4-BE49-F238E27FC236}">
                  <a16:creationId xmlns:a16="http://schemas.microsoft.com/office/drawing/2014/main" id="{ED6083E8-0CC0-4115-82B2-8DDF691FE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0896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5" name="Rectangle 87">
              <a:extLst>
                <a:ext uri="{FF2B5EF4-FFF2-40B4-BE49-F238E27FC236}">
                  <a16:creationId xmlns:a16="http://schemas.microsoft.com/office/drawing/2014/main" id="{A826258B-1ABD-4E85-80A5-370A072C2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271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6" name="Rectangle 88">
              <a:extLst>
                <a:ext uri="{FF2B5EF4-FFF2-40B4-BE49-F238E27FC236}">
                  <a16:creationId xmlns:a16="http://schemas.microsoft.com/office/drawing/2014/main" id="{A7A4D883-637E-436F-A0FA-1BBBD62B5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234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7" name="Rectangle 89">
              <a:extLst>
                <a:ext uri="{FF2B5EF4-FFF2-40B4-BE49-F238E27FC236}">
                  <a16:creationId xmlns:a16="http://schemas.microsoft.com/office/drawing/2014/main" id="{655EF79B-C4B9-419E-A3B1-1EB086118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2609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8" name="Rectangle 93">
              <a:extLst>
                <a:ext uri="{FF2B5EF4-FFF2-40B4-BE49-F238E27FC236}">
                  <a16:creationId xmlns:a16="http://schemas.microsoft.com/office/drawing/2014/main" id="{33370882-A1EB-4FDC-A491-1D900AA53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1336" y="5571737"/>
              <a:ext cx="333375" cy="304800"/>
            </a:xfrm>
            <a:prstGeom prst="rect">
              <a:avLst/>
            </a:prstGeom>
            <a:solidFill>
              <a:srgbClr val="CCFF66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707">
                  <a:latin typeface="Tahoma" panose="020B0604030504040204" pitchFamily="34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49" name="Text Box 24">
              <a:extLst>
                <a:ext uri="{FF2B5EF4-FFF2-40B4-BE49-F238E27FC236}">
                  <a16:creationId xmlns:a16="http://schemas.microsoft.com/office/drawing/2014/main" id="{7F02C313-E03B-489E-AC1A-4EA37FC9F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9995" y="2191806"/>
              <a:ext cx="433605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96" dirty="0"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896" baseline="-25000" dirty="0">
                  <a:latin typeface="Tahoma" panose="020B0604030504040204" pitchFamily="34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50" name="Text Box 24">
              <a:extLst>
                <a:ext uri="{FF2B5EF4-FFF2-40B4-BE49-F238E27FC236}">
                  <a16:creationId xmlns:a16="http://schemas.microsoft.com/office/drawing/2014/main" id="{493BA17B-7E4C-4E89-87E7-C9E565FF93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1756" y="2180082"/>
              <a:ext cx="716635" cy="381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96" dirty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896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1 </a:t>
              </a:r>
              <a:r>
                <a:rPr lang="en-US" altLang="zh-CN" sz="1896" dirty="0">
                  <a:solidFill>
                    <a:srgbClr val="FF0000"/>
                  </a:solidFill>
                  <a:latin typeface="Times New Roman" panose="02020603050405020304" pitchFamily="18" charset="0"/>
                  <a:ea typeface="华康简宋"/>
                  <a:cs typeface="华康简宋"/>
                </a:rPr>
                <a:t>A</a:t>
              </a:r>
              <a:r>
                <a:rPr lang="en-US" altLang="zh-CN" sz="1896" baseline="-25000" dirty="0">
                  <a:solidFill>
                    <a:srgbClr val="FF0000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0  </a:t>
              </a:r>
              <a:endParaRPr lang="en-US" altLang="zh-CN" sz="1896" baseline="-25000" dirty="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1" name="文本框 150">
            <a:extLst>
              <a:ext uri="{FF2B5EF4-FFF2-40B4-BE49-F238E27FC236}">
                <a16:creationId xmlns:a16="http://schemas.microsoft.com/office/drawing/2014/main" id="{11C2EC4F-2CE8-4C8F-8B86-C7329FA30A9C}"/>
              </a:ext>
            </a:extLst>
          </p:cNvPr>
          <p:cNvSpPr txBox="1"/>
          <p:nvPr/>
        </p:nvSpPr>
        <p:spPr>
          <a:xfrm>
            <a:off x="3680935" y="5822616"/>
            <a:ext cx="4321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对应于存储字扩展时将多余的低位地址送片选译码</a:t>
            </a:r>
          </a:p>
        </p:txBody>
      </p:sp>
      <p:grpSp>
        <p:nvGrpSpPr>
          <p:cNvPr id="152" name="组合 4179">
            <a:extLst>
              <a:ext uri="{FF2B5EF4-FFF2-40B4-BE49-F238E27FC236}">
                <a16:creationId xmlns:a16="http://schemas.microsoft.com/office/drawing/2014/main" id="{0172EA90-6595-4431-A748-48489B5CD167}"/>
              </a:ext>
            </a:extLst>
          </p:cNvPr>
          <p:cNvGrpSpPr/>
          <p:nvPr/>
        </p:nvGrpSpPr>
        <p:grpSpPr bwMode="auto">
          <a:xfrm>
            <a:off x="776142" y="912830"/>
            <a:ext cx="6940992" cy="459986"/>
            <a:chOff x="-96346" y="0"/>
            <a:chExt cx="5282511" cy="524627"/>
          </a:xfrm>
        </p:grpSpPr>
        <p:sp>
          <p:nvSpPr>
            <p:cNvPr id="153" name="椭圆 4181">
              <a:extLst>
                <a:ext uri="{FF2B5EF4-FFF2-40B4-BE49-F238E27FC236}">
                  <a16:creationId xmlns:a16="http://schemas.microsoft.com/office/drawing/2014/main" id="{19520B4F-BEBE-4042-A891-B44736E6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五边形 4182">
              <a:extLst>
                <a:ext uri="{FF2B5EF4-FFF2-40B4-BE49-F238E27FC236}">
                  <a16:creationId xmlns:a16="http://schemas.microsoft.com/office/drawing/2014/main" id="{4F87E1D9-096D-443E-BA8B-117DBA3B0C4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文本框 4183">
              <a:extLst>
                <a:ext uri="{FF2B5EF4-FFF2-40B4-BE49-F238E27FC236}">
                  <a16:creationId xmlns:a16="http://schemas.microsoft.com/office/drawing/2014/main" id="{36E5466F-826C-4DCE-8DF5-C2A76FFE0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低位多体交叉存储器的组织方式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15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uiExpand="1" build="p"/>
      <p:bldP spid="1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1"/>
          <p:cNvSpPr>
            <a:spLocks noChangeArrowheads="1"/>
          </p:cNvSpPr>
          <p:nvPr/>
        </p:nvSpPr>
        <p:spPr bwMode="auto">
          <a:xfrm>
            <a:off x="172713" y="136924"/>
            <a:ext cx="2079113" cy="442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686" tIns="45844" rIns="91686" bIns="45844" anchor="ctr">
            <a:spAutoFit/>
          </a:bodyPr>
          <a:lstStyle/>
          <a:p>
            <a:pPr algn="ctr" defTabSz="866341">
              <a:defRPr/>
            </a:pP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en-US" altLang="zh-CN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275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</a:t>
            </a:r>
          </a:p>
        </p:txBody>
      </p:sp>
      <p:grpSp>
        <p:nvGrpSpPr>
          <p:cNvPr id="6" name="组合 4179"/>
          <p:cNvGrpSpPr/>
          <p:nvPr/>
        </p:nvGrpSpPr>
        <p:grpSpPr bwMode="auto">
          <a:xfrm>
            <a:off x="776142" y="937882"/>
            <a:ext cx="6940992" cy="459986"/>
            <a:chOff x="-96346" y="0"/>
            <a:chExt cx="5282511" cy="524627"/>
          </a:xfrm>
        </p:grpSpPr>
        <p:sp>
          <p:nvSpPr>
            <p:cNvPr id="7" name="椭圆 4181"/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五边形 4182"/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183"/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低位多体交叉存储器的组织方式</a:t>
              </a:r>
            </a:p>
          </p:txBody>
        </p:sp>
      </p:grpSp>
      <p:sp>
        <p:nvSpPr>
          <p:cNvPr id="264" name="AutoShape 2"/>
          <p:cNvSpPr>
            <a:spLocks noChangeArrowheads="1"/>
          </p:cNvSpPr>
          <p:nvPr/>
        </p:nvSpPr>
        <p:spPr bwMode="auto">
          <a:xfrm>
            <a:off x="2025508" y="2064087"/>
            <a:ext cx="3618534" cy="3140516"/>
          </a:xfrm>
          <a:prstGeom prst="roundRect">
            <a:avLst>
              <a:gd name="adj" fmla="val 9931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 sz="1707"/>
          </a:p>
        </p:txBody>
      </p:sp>
      <p:cxnSp>
        <p:nvCxnSpPr>
          <p:cNvPr id="265" name="直接箭头连接符 264"/>
          <p:cNvCxnSpPr/>
          <p:nvPr/>
        </p:nvCxnSpPr>
        <p:spPr>
          <a:xfrm>
            <a:off x="3859903" y="1675239"/>
            <a:ext cx="0" cy="566032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箭头连接符 265"/>
          <p:cNvCxnSpPr/>
          <p:nvPr/>
        </p:nvCxnSpPr>
        <p:spPr>
          <a:xfrm>
            <a:off x="3850910" y="5076677"/>
            <a:ext cx="8992" cy="454083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 Box 623"/>
          <p:cNvSpPr txBox="1">
            <a:spLocks noChangeArrowheads="1"/>
          </p:cNvSpPr>
          <p:nvPr/>
        </p:nvSpPr>
        <p:spPr bwMode="auto">
          <a:xfrm>
            <a:off x="3911276" y="1781487"/>
            <a:ext cx="800219" cy="262701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35640" indent="-335640" algn="r" defTabSz="892530">
              <a:buClr>
                <a:srgbClr val="003580"/>
              </a:buClr>
            </a:pPr>
            <a:r>
              <a:rPr lang="en-US" altLang="zh-CN" sz="1707" b="1" dirty="0">
                <a:ea typeface="宋体" charset="-122"/>
                <a:cs typeface="Arial" charset="0"/>
              </a:rPr>
              <a:t>ABUS</a:t>
            </a:r>
            <a:endParaRPr lang="zh-CN" altLang="en-US" sz="1707" b="1" dirty="0">
              <a:ea typeface="宋体" charset="-122"/>
              <a:cs typeface="Arial" charset="0"/>
            </a:endParaRPr>
          </a:p>
        </p:txBody>
      </p:sp>
      <p:grpSp>
        <p:nvGrpSpPr>
          <p:cNvPr id="268" name="组合 267"/>
          <p:cNvGrpSpPr/>
          <p:nvPr/>
        </p:nvGrpSpPr>
        <p:grpSpPr>
          <a:xfrm rot="16200000">
            <a:off x="3684376" y="3215154"/>
            <a:ext cx="350328" cy="2985318"/>
            <a:chOff x="7112148" y="2144741"/>
            <a:chExt cx="369487" cy="2495099"/>
          </a:xfrm>
          <a:solidFill>
            <a:srgbClr val="9966FF"/>
          </a:solidFill>
        </p:grpSpPr>
        <p:sp>
          <p:nvSpPr>
            <p:cNvPr id="269" name="矩形 268"/>
            <p:cNvSpPr/>
            <p:nvPr/>
          </p:nvSpPr>
          <p:spPr>
            <a:xfrm rot="5400000">
              <a:off x="7034365" y="2222524"/>
              <a:ext cx="515606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  <p:sp>
          <p:nvSpPr>
            <p:cNvPr id="270" name="矩形 269"/>
            <p:cNvSpPr/>
            <p:nvPr/>
          </p:nvSpPr>
          <p:spPr>
            <a:xfrm rot="5400000">
              <a:off x="7023292" y="2873256"/>
              <a:ext cx="537753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 rot="5400000">
              <a:off x="7053066" y="4211272"/>
              <a:ext cx="497097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 rot="5400000">
              <a:off x="7032990" y="3535315"/>
              <a:ext cx="537248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2366879" y="3146790"/>
            <a:ext cx="2992410" cy="1082919"/>
            <a:chOff x="1113353" y="3438987"/>
            <a:chExt cx="3156057" cy="360040"/>
          </a:xfrm>
        </p:grpSpPr>
        <p:sp>
          <p:nvSpPr>
            <p:cNvPr id="274" name="矩形 273"/>
            <p:cNvSpPr/>
            <p:nvPr/>
          </p:nvSpPr>
          <p:spPr>
            <a:xfrm>
              <a:off x="1113353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0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5" name="矩形 274"/>
            <p:cNvSpPr/>
            <p:nvPr/>
          </p:nvSpPr>
          <p:spPr>
            <a:xfrm>
              <a:off x="1948490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1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6" name="矩形 275"/>
            <p:cNvSpPr/>
            <p:nvPr/>
          </p:nvSpPr>
          <p:spPr>
            <a:xfrm>
              <a:off x="2783627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2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7" name="矩形 276"/>
            <p:cNvSpPr/>
            <p:nvPr/>
          </p:nvSpPr>
          <p:spPr>
            <a:xfrm>
              <a:off x="3618764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3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78" name="直接箭头连接符 277"/>
          <p:cNvCxnSpPr/>
          <p:nvPr/>
        </p:nvCxnSpPr>
        <p:spPr>
          <a:xfrm>
            <a:off x="2682782" y="4241280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直接箭头连接符 278"/>
          <p:cNvCxnSpPr/>
          <p:nvPr/>
        </p:nvCxnSpPr>
        <p:spPr>
          <a:xfrm>
            <a:off x="3460081" y="4229710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箭头连接符 279"/>
          <p:cNvCxnSpPr/>
          <p:nvPr/>
        </p:nvCxnSpPr>
        <p:spPr>
          <a:xfrm>
            <a:off x="4244826" y="4229711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箭头连接符 280"/>
          <p:cNvCxnSpPr/>
          <p:nvPr/>
        </p:nvCxnSpPr>
        <p:spPr>
          <a:xfrm>
            <a:off x="5029574" y="4229711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2" name="组合 281"/>
          <p:cNvGrpSpPr/>
          <p:nvPr/>
        </p:nvGrpSpPr>
        <p:grpSpPr>
          <a:xfrm>
            <a:off x="2704042" y="4874020"/>
            <a:ext cx="2346792" cy="205971"/>
            <a:chOff x="5431658" y="4824576"/>
            <a:chExt cx="2475132" cy="331710"/>
          </a:xfrm>
        </p:grpSpPr>
        <p:cxnSp>
          <p:nvCxnSpPr>
            <p:cNvPr id="283" name="直接箭头连接符 282"/>
            <p:cNvCxnSpPr/>
            <p:nvPr/>
          </p:nvCxnSpPr>
          <p:spPr>
            <a:xfrm>
              <a:off x="5431658" y="4836779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直接箭头连接符 283"/>
            <p:cNvCxnSpPr/>
            <p:nvPr/>
          </p:nvCxnSpPr>
          <p:spPr>
            <a:xfrm>
              <a:off x="6251465" y="4824576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直接箭头连接符 284"/>
            <p:cNvCxnSpPr/>
            <p:nvPr/>
          </p:nvCxnSpPr>
          <p:spPr>
            <a:xfrm>
              <a:off x="7079126" y="4824577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直接箭头连接符 285"/>
            <p:cNvCxnSpPr/>
            <p:nvPr/>
          </p:nvCxnSpPr>
          <p:spPr>
            <a:xfrm>
              <a:off x="7906790" y="4824577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Text Box 623"/>
          <p:cNvSpPr txBox="1">
            <a:spLocks noChangeArrowheads="1"/>
          </p:cNvSpPr>
          <p:nvPr/>
        </p:nvSpPr>
        <p:spPr bwMode="auto">
          <a:xfrm>
            <a:off x="3887973" y="5293913"/>
            <a:ext cx="1532792" cy="262701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35640" indent="-335640" algn="r" defTabSz="892530">
              <a:buClr>
                <a:srgbClr val="003580"/>
              </a:buClr>
            </a:pPr>
            <a:r>
              <a:rPr lang="zh-CN" altLang="en-US" sz="1707" b="1" dirty="0">
                <a:ea typeface="宋体" charset="-122"/>
                <a:cs typeface="Arial" charset="0"/>
              </a:rPr>
              <a:t>单字长 </a:t>
            </a:r>
            <a:r>
              <a:rPr lang="en-US" altLang="zh-CN" sz="1707" b="1" dirty="0">
                <a:ea typeface="宋体" charset="-122"/>
                <a:cs typeface="Arial" charset="0"/>
              </a:rPr>
              <a:t>DBUS</a:t>
            </a:r>
            <a:endParaRPr lang="zh-CN" altLang="en-US" sz="1707" b="1" dirty="0">
              <a:ea typeface="宋体" charset="-122"/>
              <a:cs typeface="Arial" charset="0"/>
            </a:endParaRPr>
          </a:p>
        </p:txBody>
      </p:sp>
      <p:cxnSp>
        <p:nvCxnSpPr>
          <p:cNvPr id="288" name="直接连接符 287"/>
          <p:cNvCxnSpPr/>
          <p:nvPr/>
        </p:nvCxnSpPr>
        <p:spPr>
          <a:xfrm>
            <a:off x="2704042" y="5072413"/>
            <a:ext cx="2346792" cy="0"/>
          </a:xfrm>
          <a:prstGeom prst="line">
            <a:avLst/>
          </a:prstGeom>
          <a:ln w="19050"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组合 289"/>
          <p:cNvGrpSpPr/>
          <p:nvPr/>
        </p:nvGrpSpPr>
        <p:grpSpPr>
          <a:xfrm>
            <a:off x="2675887" y="2856956"/>
            <a:ext cx="2354240" cy="296634"/>
            <a:chOff x="2953110" y="2980800"/>
            <a:chExt cx="2482987" cy="312856"/>
          </a:xfrm>
        </p:grpSpPr>
        <p:cxnSp>
          <p:nvCxnSpPr>
            <p:cNvPr id="291" name="直接箭头连接符 290"/>
            <p:cNvCxnSpPr/>
            <p:nvPr/>
          </p:nvCxnSpPr>
          <p:spPr>
            <a:xfrm>
              <a:off x="2953110" y="2996953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接箭头连接符 291"/>
            <p:cNvCxnSpPr/>
            <p:nvPr/>
          </p:nvCxnSpPr>
          <p:spPr>
            <a:xfrm>
              <a:off x="3780772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箭头连接符 292"/>
            <p:cNvCxnSpPr/>
            <p:nvPr/>
          </p:nvCxnSpPr>
          <p:spPr>
            <a:xfrm>
              <a:off x="4608433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直接箭头连接符 293"/>
            <p:cNvCxnSpPr/>
            <p:nvPr/>
          </p:nvCxnSpPr>
          <p:spPr>
            <a:xfrm>
              <a:off x="5436097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文本框 294"/>
          <p:cNvSpPr txBox="1"/>
          <p:nvPr/>
        </p:nvSpPr>
        <p:spPr>
          <a:xfrm>
            <a:off x="2367429" y="2528578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sp>
        <p:nvSpPr>
          <p:cNvPr id="296" name="文本框 295"/>
          <p:cNvSpPr txBox="1"/>
          <p:nvPr/>
        </p:nvSpPr>
        <p:spPr>
          <a:xfrm>
            <a:off x="3160280" y="2524057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sp>
        <p:nvSpPr>
          <p:cNvPr id="297" name="文本框 296"/>
          <p:cNvSpPr txBox="1"/>
          <p:nvPr/>
        </p:nvSpPr>
        <p:spPr>
          <a:xfrm>
            <a:off x="3957781" y="2511032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sp>
        <p:nvSpPr>
          <p:cNvPr id="298" name="文本框 297"/>
          <p:cNvSpPr txBox="1"/>
          <p:nvPr/>
        </p:nvSpPr>
        <p:spPr>
          <a:xfrm>
            <a:off x="4742930" y="2511032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cxnSp>
        <p:nvCxnSpPr>
          <p:cNvPr id="299" name="直接连接符 298"/>
          <p:cNvCxnSpPr/>
          <p:nvPr/>
        </p:nvCxnSpPr>
        <p:spPr>
          <a:xfrm>
            <a:off x="2683333" y="2219572"/>
            <a:ext cx="235424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直接箭头连接符 299"/>
          <p:cNvCxnSpPr/>
          <p:nvPr/>
        </p:nvCxnSpPr>
        <p:spPr>
          <a:xfrm>
            <a:off x="2690059" y="2219572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箭头连接符 300"/>
          <p:cNvCxnSpPr/>
          <p:nvPr/>
        </p:nvCxnSpPr>
        <p:spPr>
          <a:xfrm>
            <a:off x="3474806" y="2219571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/>
          <p:cNvCxnSpPr/>
          <p:nvPr/>
        </p:nvCxnSpPr>
        <p:spPr>
          <a:xfrm>
            <a:off x="4259551" y="2219572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/>
          <p:cNvCxnSpPr/>
          <p:nvPr/>
        </p:nvCxnSpPr>
        <p:spPr>
          <a:xfrm>
            <a:off x="5044299" y="2219572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249927" y="2848860"/>
            <a:ext cx="4363515" cy="108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7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个存储体的并行工作，可实现对存储器的流水线方式访问</a:t>
            </a:r>
          </a:p>
        </p:txBody>
      </p:sp>
      <p:sp>
        <p:nvSpPr>
          <p:cNvPr id="50" name="标题 1">
            <a:extLst>
              <a:ext uri="{FF2B5EF4-FFF2-40B4-BE49-F238E27FC236}">
                <a16:creationId xmlns:a16="http://schemas.microsoft.com/office/drawing/2014/main" id="{1B53D633-E662-440A-97A9-18ACCFF8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80" y="245155"/>
            <a:ext cx="6611810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多体交叉存储器</a:t>
            </a:r>
          </a:p>
        </p:txBody>
      </p:sp>
    </p:spTree>
    <p:extLst>
      <p:ext uri="{BB962C8B-B14F-4D97-AF65-F5344CB8AC3E}">
        <p14:creationId xmlns:p14="http://schemas.microsoft.com/office/powerpoint/2010/main" val="17677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2B0AB-ED0A-456B-A9EF-945C3749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多体交叉存储器</a:t>
            </a:r>
          </a:p>
        </p:txBody>
      </p:sp>
      <p:grpSp>
        <p:nvGrpSpPr>
          <p:cNvPr id="4" name="组合 4179">
            <a:extLst>
              <a:ext uri="{FF2B5EF4-FFF2-40B4-BE49-F238E27FC236}">
                <a16:creationId xmlns:a16="http://schemas.microsoft.com/office/drawing/2014/main" id="{1078FD7A-40BE-4FF2-A377-944C8C7A4201}"/>
              </a:ext>
            </a:extLst>
          </p:cNvPr>
          <p:cNvGrpSpPr/>
          <p:nvPr/>
        </p:nvGrpSpPr>
        <p:grpSpPr bwMode="auto">
          <a:xfrm>
            <a:off x="966623" y="1032064"/>
            <a:ext cx="6940992" cy="459986"/>
            <a:chOff x="-96346" y="0"/>
            <a:chExt cx="5282511" cy="524627"/>
          </a:xfrm>
        </p:grpSpPr>
        <p:sp>
          <p:nvSpPr>
            <p:cNvPr id="5" name="椭圆 4181">
              <a:extLst>
                <a:ext uri="{FF2B5EF4-FFF2-40B4-BE49-F238E27FC236}">
                  <a16:creationId xmlns:a16="http://schemas.microsoft.com/office/drawing/2014/main" id="{C867BC06-9777-4AB4-8602-76066379B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346" y="31744"/>
              <a:ext cx="293915" cy="441920"/>
            </a:xfrm>
            <a:prstGeom prst="ellipse">
              <a:avLst/>
            </a:prstGeom>
            <a:solidFill>
              <a:srgbClr val="59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2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7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五边形 4182">
              <a:extLst>
                <a:ext uri="{FF2B5EF4-FFF2-40B4-BE49-F238E27FC236}">
                  <a16:creationId xmlns:a16="http://schemas.microsoft.com/office/drawing/2014/main" id="{7F6AAFB0-E4B4-4CD1-9A44-7CDF54556B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8470" y="0"/>
              <a:ext cx="4707695" cy="505407"/>
            </a:xfrm>
            <a:prstGeom prst="homePlate">
              <a:avLst>
                <a:gd name="adj" fmla="val 37135"/>
              </a:avLst>
            </a:prstGeom>
            <a:solidFill>
              <a:srgbClr val="FF6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275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4183">
              <a:extLst>
                <a:ext uri="{FF2B5EF4-FFF2-40B4-BE49-F238E27FC236}">
                  <a16:creationId xmlns:a16="http://schemas.microsoft.com/office/drawing/2014/main" id="{E4ACA724-A93A-45D6-8436-21AD56995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8132" y="20024"/>
              <a:ext cx="4558352" cy="504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 pitchFamily="34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低位多体交叉存储器的性能分析</a:t>
              </a:r>
            </a:p>
          </p:txBody>
        </p:sp>
      </p:grpSp>
      <p:sp>
        <p:nvSpPr>
          <p:cNvPr id="8" name="Text Box 5">
            <a:extLst>
              <a:ext uri="{FF2B5EF4-FFF2-40B4-BE49-F238E27FC236}">
                <a16:creationId xmlns:a16="http://schemas.microsoft.com/office/drawing/2014/main" id="{C1D947E4-FF30-4711-83CA-1CF39ED85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73" y="2935747"/>
            <a:ext cx="3486260" cy="360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流水线方式存取的条件：</a:t>
            </a:r>
          </a:p>
          <a:p>
            <a:pPr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    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 = m </a:t>
            </a:r>
          </a:p>
          <a:p>
            <a:pPr>
              <a:lnSpc>
                <a:spcPct val="135000"/>
              </a:lnSpc>
              <a:spcBef>
                <a:spcPts val="0"/>
              </a:spcBef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即每个模块启动后经过   时间的延时，就可以启动下一个模块。</a:t>
            </a:r>
          </a:p>
          <a:p>
            <a:pPr>
              <a:lnSpc>
                <a:spcPct val="135000"/>
              </a:lnSpc>
              <a:spcBef>
                <a:spcPts val="0"/>
              </a:spcBef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右图为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m=4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时，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CPU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以流水方式访问各存储模块的示意图：</a:t>
            </a:r>
          </a:p>
        </p:txBody>
      </p:sp>
      <p:sp>
        <p:nvSpPr>
          <p:cNvPr id="37" name="Text Box 37">
            <a:extLst>
              <a:ext uri="{FF2B5EF4-FFF2-40B4-BE49-F238E27FC236}">
                <a16:creationId xmlns:a16="http://schemas.microsoft.com/office/drawing/2014/main" id="{D62DF5B9-CAFB-4C30-8501-98BE7B113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799" y="4684430"/>
            <a:ext cx="3641822" cy="185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连续并行读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个字的时间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 t1 = T + (m 1) 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顺序读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个字的时间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       t1 = Tm 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2A0FE54-CD40-4261-921B-AA5F72A9A401}"/>
              </a:ext>
            </a:extLst>
          </p:cNvPr>
          <p:cNvSpPr/>
          <p:nvPr/>
        </p:nvSpPr>
        <p:spPr>
          <a:xfrm>
            <a:off x="488390" y="1683953"/>
            <a:ext cx="3411892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设存储周期为 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，总线传送周期为 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 ，交叉模数为</a:t>
            </a:r>
            <a:r>
              <a:rPr lang="en-US" altLang="zh-CN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</a:t>
            </a:r>
            <a:r>
              <a:rPr lang="zh-CN" altLang="en-US" sz="2086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。</a:t>
            </a:r>
            <a:endParaRPr lang="zh-CN" altLang="en-US" sz="2086" dirty="0"/>
          </a:p>
        </p:txBody>
      </p:sp>
      <p:sp>
        <p:nvSpPr>
          <p:cNvPr id="39" name="AutoShape 2">
            <a:extLst>
              <a:ext uri="{FF2B5EF4-FFF2-40B4-BE49-F238E27FC236}">
                <a16:creationId xmlns:a16="http://schemas.microsoft.com/office/drawing/2014/main" id="{B1504C65-7223-4406-A0CD-E01E78C8E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521" y="2206969"/>
            <a:ext cx="3296455" cy="3140516"/>
          </a:xfrm>
          <a:prstGeom prst="roundRect">
            <a:avLst>
              <a:gd name="adj" fmla="val 9931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 sz="1707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B038022-071E-48FF-A47B-9BBE6EF11B8B}"/>
              </a:ext>
            </a:extLst>
          </p:cNvPr>
          <p:cNvCxnSpPr/>
          <p:nvPr/>
        </p:nvCxnSpPr>
        <p:spPr>
          <a:xfrm>
            <a:off x="5631914" y="1789539"/>
            <a:ext cx="0" cy="566032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C18E6C1-8756-4599-8472-43B7E43A5AC1}"/>
              </a:ext>
            </a:extLst>
          </p:cNvPr>
          <p:cNvCxnSpPr/>
          <p:nvPr/>
        </p:nvCxnSpPr>
        <p:spPr>
          <a:xfrm>
            <a:off x="5622922" y="5190977"/>
            <a:ext cx="8992" cy="454083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623">
            <a:extLst>
              <a:ext uri="{FF2B5EF4-FFF2-40B4-BE49-F238E27FC236}">
                <a16:creationId xmlns:a16="http://schemas.microsoft.com/office/drawing/2014/main" id="{869461E5-F673-499E-9279-E90371AAD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87" y="1895787"/>
            <a:ext cx="800219" cy="262701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35640" indent="-335640" algn="r" defTabSz="892530">
              <a:buClr>
                <a:srgbClr val="003580"/>
              </a:buClr>
            </a:pPr>
            <a:r>
              <a:rPr lang="en-US" altLang="zh-CN" sz="1707" b="1" dirty="0">
                <a:ea typeface="宋体" charset="-122"/>
                <a:cs typeface="Arial" charset="0"/>
              </a:rPr>
              <a:t>ABUS</a:t>
            </a:r>
            <a:endParaRPr lang="zh-CN" altLang="en-US" sz="1707" b="1" dirty="0">
              <a:ea typeface="宋体" charset="-122"/>
              <a:cs typeface="Arial" charset="0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0A5105D-73C8-40E0-802A-2B3FE610DC55}"/>
              </a:ext>
            </a:extLst>
          </p:cNvPr>
          <p:cNvGrpSpPr/>
          <p:nvPr/>
        </p:nvGrpSpPr>
        <p:grpSpPr>
          <a:xfrm rot="16200000">
            <a:off x="5456388" y="3329454"/>
            <a:ext cx="350328" cy="2985318"/>
            <a:chOff x="7112148" y="2144741"/>
            <a:chExt cx="369487" cy="2495099"/>
          </a:xfrm>
          <a:solidFill>
            <a:srgbClr val="9966FF"/>
          </a:solidFill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3349805-48B7-4C69-88BC-CE02AEB11749}"/>
                </a:ext>
              </a:extLst>
            </p:cNvPr>
            <p:cNvSpPr/>
            <p:nvPr/>
          </p:nvSpPr>
          <p:spPr>
            <a:xfrm rot="5400000">
              <a:off x="7034365" y="2222524"/>
              <a:ext cx="515606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64B35FE-CFB0-4743-B814-E6AD5920F743}"/>
                </a:ext>
              </a:extLst>
            </p:cNvPr>
            <p:cNvSpPr/>
            <p:nvPr/>
          </p:nvSpPr>
          <p:spPr>
            <a:xfrm rot="5400000">
              <a:off x="7023292" y="2873256"/>
              <a:ext cx="537753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2298477-BF7C-42D1-8CC1-9B6455D3B871}"/>
                </a:ext>
              </a:extLst>
            </p:cNvPr>
            <p:cNvSpPr/>
            <p:nvPr/>
          </p:nvSpPr>
          <p:spPr>
            <a:xfrm rot="5400000">
              <a:off x="7053066" y="4211272"/>
              <a:ext cx="497097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44A63C79-F732-49EE-A9B7-C1CF2DB9E319}"/>
                </a:ext>
              </a:extLst>
            </p:cNvPr>
            <p:cNvSpPr/>
            <p:nvPr/>
          </p:nvSpPr>
          <p:spPr>
            <a:xfrm rot="5400000">
              <a:off x="7032990" y="3535315"/>
              <a:ext cx="537248" cy="360040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DR</a:t>
              </a:r>
              <a:endParaRPr lang="zh-CN" altLang="en-US" sz="1327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DF1D044F-AE87-4D8B-8739-2FBC4FB3747D}"/>
              </a:ext>
            </a:extLst>
          </p:cNvPr>
          <p:cNvGrpSpPr/>
          <p:nvPr/>
        </p:nvGrpSpPr>
        <p:grpSpPr>
          <a:xfrm>
            <a:off x="4138890" y="3261090"/>
            <a:ext cx="2992410" cy="1082919"/>
            <a:chOff x="1113353" y="3438987"/>
            <a:chExt cx="3156057" cy="36004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44B2247-977E-4F7C-A405-DC2869010373}"/>
                </a:ext>
              </a:extLst>
            </p:cNvPr>
            <p:cNvSpPr/>
            <p:nvPr/>
          </p:nvSpPr>
          <p:spPr>
            <a:xfrm>
              <a:off x="1113353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0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F8604DE-4720-4B86-B77B-077B7DBE7C1A}"/>
                </a:ext>
              </a:extLst>
            </p:cNvPr>
            <p:cNvSpPr/>
            <p:nvPr/>
          </p:nvSpPr>
          <p:spPr>
            <a:xfrm>
              <a:off x="1948490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1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72BFAAF-CADA-4ED8-A0E3-2150CE44C9F3}"/>
                </a:ext>
              </a:extLst>
            </p:cNvPr>
            <p:cNvSpPr/>
            <p:nvPr/>
          </p:nvSpPr>
          <p:spPr>
            <a:xfrm>
              <a:off x="2783627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2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C39CCC2-E058-4D67-A7C1-A27C6EE0B8A4}"/>
                </a:ext>
              </a:extLst>
            </p:cNvPr>
            <p:cNvSpPr/>
            <p:nvPr/>
          </p:nvSpPr>
          <p:spPr>
            <a:xfrm>
              <a:off x="3618764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327" dirty="0">
                  <a:solidFill>
                    <a:schemeClr val="tx1"/>
                  </a:solidFill>
                </a:rPr>
                <a:t>M</a:t>
              </a:r>
              <a:r>
                <a:rPr lang="en-US" altLang="zh-CN" sz="1327" baseline="-25000" dirty="0">
                  <a:solidFill>
                    <a:schemeClr val="tx1"/>
                  </a:solidFill>
                </a:rPr>
                <a:t>3</a:t>
              </a:r>
              <a:endParaRPr lang="zh-CN" altLang="en-US" sz="1327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1F23E97-11DD-4A32-AE6D-D685BFEF67C8}"/>
              </a:ext>
            </a:extLst>
          </p:cNvPr>
          <p:cNvCxnSpPr/>
          <p:nvPr/>
        </p:nvCxnSpPr>
        <p:spPr>
          <a:xfrm>
            <a:off x="4454794" y="4355580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C969E247-9F7D-4961-8EDF-4710F1DF64A0}"/>
              </a:ext>
            </a:extLst>
          </p:cNvPr>
          <p:cNvCxnSpPr/>
          <p:nvPr/>
        </p:nvCxnSpPr>
        <p:spPr>
          <a:xfrm>
            <a:off x="5232092" y="4344010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11ACB5E-79D7-4CC0-AE49-D1D4050FE93E}"/>
              </a:ext>
            </a:extLst>
          </p:cNvPr>
          <p:cNvCxnSpPr/>
          <p:nvPr/>
        </p:nvCxnSpPr>
        <p:spPr>
          <a:xfrm>
            <a:off x="6016837" y="4344011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DFD632B8-6F76-4F46-933F-35191E4B723B}"/>
              </a:ext>
            </a:extLst>
          </p:cNvPr>
          <p:cNvCxnSpPr/>
          <p:nvPr/>
        </p:nvCxnSpPr>
        <p:spPr>
          <a:xfrm>
            <a:off x="6801585" y="4344011"/>
            <a:ext cx="0" cy="302940"/>
          </a:xfrm>
          <a:prstGeom prst="straightConnector1">
            <a:avLst/>
          </a:prstGeom>
          <a:ln w="28575">
            <a:solidFill>
              <a:srgbClr val="9966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CA9A6AA-5363-4EEE-9857-396D0ABF168F}"/>
              </a:ext>
            </a:extLst>
          </p:cNvPr>
          <p:cNvGrpSpPr/>
          <p:nvPr/>
        </p:nvGrpSpPr>
        <p:grpSpPr>
          <a:xfrm>
            <a:off x="4476053" y="4988320"/>
            <a:ext cx="2346792" cy="205971"/>
            <a:chOff x="5431658" y="4824576"/>
            <a:chExt cx="2475132" cy="331710"/>
          </a:xfrm>
        </p:grpSpPr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D7B15D69-0E6E-4B62-89C1-DE55CC4C9E1E}"/>
                </a:ext>
              </a:extLst>
            </p:cNvPr>
            <p:cNvCxnSpPr/>
            <p:nvPr/>
          </p:nvCxnSpPr>
          <p:spPr>
            <a:xfrm>
              <a:off x="5431658" y="4836779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1B09F33-9C61-4E20-A9EC-0B66A7F40789}"/>
                </a:ext>
              </a:extLst>
            </p:cNvPr>
            <p:cNvCxnSpPr/>
            <p:nvPr/>
          </p:nvCxnSpPr>
          <p:spPr>
            <a:xfrm>
              <a:off x="6251465" y="4824576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978376A1-CA6D-4895-B0D8-0338D17E9413}"/>
                </a:ext>
              </a:extLst>
            </p:cNvPr>
            <p:cNvCxnSpPr/>
            <p:nvPr/>
          </p:nvCxnSpPr>
          <p:spPr>
            <a:xfrm>
              <a:off x="7079126" y="4824577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B5A0883C-F169-4637-A1EB-678A688952A0}"/>
                </a:ext>
              </a:extLst>
            </p:cNvPr>
            <p:cNvCxnSpPr/>
            <p:nvPr/>
          </p:nvCxnSpPr>
          <p:spPr>
            <a:xfrm>
              <a:off x="7906790" y="4824577"/>
              <a:ext cx="0" cy="319507"/>
            </a:xfrm>
            <a:prstGeom prst="straightConnector1">
              <a:avLst/>
            </a:prstGeom>
            <a:ln w="28575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 Box 623">
            <a:extLst>
              <a:ext uri="{FF2B5EF4-FFF2-40B4-BE49-F238E27FC236}">
                <a16:creationId xmlns:a16="http://schemas.microsoft.com/office/drawing/2014/main" id="{542FDBF7-0114-4A21-8D2A-907F929E2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3943" y="5798834"/>
            <a:ext cx="1532792" cy="262701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35640" indent="-335640" algn="r" defTabSz="892530">
              <a:buClr>
                <a:srgbClr val="003580"/>
              </a:buClr>
            </a:pPr>
            <a:r>
              <a:rPr lang="zh-CN" altLang="en-US" sz="1707" b="1" dirty="0">
                <a:ea typeface="宋体" charset="-122"/>
                <a:cs typeface="Arial" charset="0"/>
              </a:rPr>
              <a:t>单字长 </a:t>
            </a:r>
            <a:r>
              <a:rPr lang="en-US" altLang="zh-CN" sz="1707" b="1" dirty="0">
                <a:ea typeface="宋体" charset="-122"/>
                <a:cs typeface="Arial" charset="0"/>
              </a:rPr>
              <a:t>DBUS</a:t>
            </a:r>
            <a:endParaRPr lang="zh-CN" altLang="en-US" sz="1707" b="1" dirty="0">
              <a:ea typeface="宋体" charset="-122"/>
              <a:cs typeface="Arial" charset="0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5CCF9B11-A3D0-4C78-B14C-FB808E34D007}"/>
              </a:ext>
            </a:extLst>
          </p:cNvPr>
          <p:cNvCxnSpPr/>
          <p:nvPr/>
        </p:nvCxnSpPr>
        <p:spPr>
          <a:xfrm>
            <a:off x="4476053" y="5186713"/>
            <a:ext cx="2346792" cy="0"/>
          </a:xfrm>
          <a:prstGeom prst="line">
            <a:avLst/>
          </a:prstGeom>
          <a:ln w="19050">
            <a:solidFill>
              <a:srgbClr val="99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FC623F0E-4AF7-4A56-AA2D-519C3850C009}"/>
              </a:ext>
            </a:extLst>
          </p:cNvPr>
          <p:cNvGrpSpPr/>
          <p:nvPr/>
        </p:nvGrpSpPr>
        <p:grpSpPr>
          <a:xfrm>
            <a:off x="4447898" y="2971256"/>
            <a:ext cx="2354240" cy="296634"/>
            <a:chOff x="2953110" y="2980800"/>
            <a:chExt cx="2482987" cy="312856"/>
          </a:xfrm>
        </p:grpSpPr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79971539-23D8-4BB8-9F50-BC8F7E3DDB3E}"/>
                </a:ext>
              </a:extLst>
            </p:cNvPr>
            <p:cNvCxnSpPr/>
            <p:nvPr/>
          </p:nvCxnSpPr>
          <p:spPr>
            <a:xfrm>
              <a:off x="2953110" y="2996953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938650D7-A6BE-4CF7-81F8-F5A0DC1D98F3}"/>
                </a:ext>
              </a:extLst>
            </p:cNvPr>
            <p:cNvCxnSpPr/>
            <p:nvPr/>
          </p:nvCxnSpPr>
          <p:spPr>
            <a:xfrm>
              <a:off x="3780772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A65A4017-33FB-4807-9D02-4952A78A9152}"/>
                </a:ext>
              </a:extLst>
            </p:cNvPr>
            <p:cNvCxnSpPr/>
            <p:nvPr/>
          </p:nvCxnSpPr>
          <p:spPr>
            <a:xfrm>
              <a:off x="4608433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97F2CAF1-8F13-4480-B757-DA869BAB2C6A}"/>
                </a:ext>
              </a:extLst>
            </p:cNvPr>
            <p:cNvCxnSpPr/>
            <p:nvPr/>
          </p:nvCxnSpPr>
          <p:spPr>
            <a:xfrm>
              <a:off x="5436097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1A30B93D-0F79-4B9C-98DD-12A81C3A8E22}"/>
              </a:ext>
            </a:extLst>
          </p:cNvPr>
          <p:cNvSpPr txBox="1"/>
          <p:nvPr/>
        </p:nvSpPr>
        <p:spPr>
          <a:xfrm>
            <a:off x="4139440" y="2642878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8082333-E828-4DE5-9706-C90FF2E22F07}"/>
              </a:ext>
            </a:extLst>
          </p:cNvPr>
          <p:cNvSpPr txBox="1"/>
          <p:nvPr/>
        </p:nvSpPr>
        <p:spPr>
          <a:xfrm>
            <a:off x="4932291" y="2638357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C5FF5B9-0253-462E-B21B-7E0302724D56}"/>
              </a:ext>
            </a:extLst>
          </p:cNvPr>
          <p:cNvSpPr txBox="1"/>
          <p:nvPr/>
        </p:nvSpPr>
        <p:spPr>
          <a:xfrm>
            <a:off x="5729792" y="2625332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4B22DBC-10DB-4058-9A77-997AD5CA6FD2}"/>
              </a:ext>
            </a:extLst>
          </p:cNvPr>
          <p:cNvSpPr txBox="1"/>
          <p:nvPr/>
        </p:nvSpPr>
        <p:spPr>
          <a:xfrm>
            <a:off x="6514942" y="2625332"/>
            <a:ext cx="616910" cy="325609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99" tIns="43349" rIns="86699" bIns="4334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327" dirty="0"/>
              <a:t>AR</a:t>
            </a:r>
            <a:endParaRPr lang="zh-CN" altLang="en-US" sz="1327" dirty="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426F9162-D875-4FEC-B12F-0D6D11160145}"/>
              </a:ext>
            </a:extLst>
          </p:cNvPr>
          <p:cNvCxnSpPr/>
          <p:nvPr/>
        </p:nvCxnSpPr>
        <p:spPr>
          <a:xfrm>
            <a:off x="4455345" y="2333872"/>
            <a:ext cx="235424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61588A9-BB90-444F-A59D-360C0BC09425}"/>
              </a:ext>
            </a:extLst>
          </p:cNvPr>
          <p:cNvCxnSpPr/>
          <p:nvPr/>
        </p:nvCxnSpPr>
        <p:spPr>
          <a:xfrm>
            <a:off x="4462071" y="2333872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5AD6E9D1-E076-41D4-9449-462D3B1112D3}"/>
              </a:ext>
            </a:extLst>
          </p:cNvPr>
          <p:cNvCxnSpPr/>
          <p:nvPr/>
        </p:nvCxnSpPr>
        <p:spPr>
          <a:xfrm>
            <a:off x="5246817" y="2333871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EDDFEEE-4107-41B8-8A2C-1A73AD5B9614}"/>
              </a:ext>
            </a:extLst>
          </p:cNvPr>
          <p:cNvCxnSpPr/>
          <p:nvPr/>
        </p:nvCxnSpPr>
        <p:spPr>
          <a:xfrm>
            <a:off x="6031562" y="2333872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D719679-16A3-4074-AC8E-676534261C1A}"/>
              </a:ext>
            </a:extLst>
          </p:cNvPr>
          <p:cNvCxnSpPr/>
          <p:nvPr/>
        </p:nvCxnSpPr>
        <p:spPr>
          <a:xfrm>
            <a:off x="6816310" y="2333872"/>
            <a:ext cx="0" cy="281318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36">
            <a:extLst>
              <a:ext uri="{FF2B5EF4-FFF2-40B4-BE49-F238E27FC236}">
                <a16:creationId xmlns:a16="http://schemas.microsoft.com/office/drawing/2014/main" id="{066D132E-3F51-48FC-9C1A-54DC88FF70BF}"/>
              </a:ext>
            </a:extLst>
          </p:cNvPr>
          <p:cNvGrpSpPr>
            <a:grpSpLocks/>
          </p:cNvGrpSpPr>
          <p:nvPr/>
        </p:nvGrpSpPr>
        <p:grpSpPr bwMode="auto">
          <a:xfrm>
            <a:off x="7971922" y="1874663"/>
            <a:ext cx="4045938" cy="2564836"/>
            <a:chOff x="0" y="0"/>
            <a:chExt cx="2688" cy="1704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950E6CCC-CF60-4BE7-B8C5-7F5FDD9F9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864"/>
              <a:ext cx="110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M</a:t>
              </a:r>
              <a:r>
                <a:rPr lang="en-US" altLang="zh-CN" sz="2000" b="1" baseline="-25000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0</a:t>
              </a:r>
              <a:endParaRPr lang="zh-CN" altLang="en-US" sz="2000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7E4C3731-DE87-4C03-B542-2506F469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672"/>
              <a:ext cx="1104" cy="192"/>
            </a:xfrm>
            <a:prstGeom prst="rect">
              <a:avLst/>
            </a:prstGeom>
            <a:solidFill>
              <a:srgbClr val="FF69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M</a:t>
              </a:r>
              <a:r>
                <a:rPr lang="en-US" altLang="zh-CN" sz="2000" b="1" baseline="-25000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1</a:t>
              </a:r>
              <a:endParaRPr lang="zh-CN" altLang="en-US" sz="2000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2FA3BBB4-DF0D-4A79-8599-0620221C1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480"/>
              <a:ext cx="1104" cy="192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M</a:t>
              </a:r>
              <a:r>
                <a:rPr lang="en-US" altLang="zh-CN" sz="2000" b="1" baseline="-25000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2</a:t>
              </a:r>
              <a:endParaRPr lang="zh-CN" altLang="en-US" sz="2000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E8204490-7C77-493C-9C76-0BCB0D1EF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8"/>
              <a:ext cx="1104" cy="192"/>
            </a:xfrm>
            <a:prstGeom prst="rect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M</a:t>
              </a:r>
              <a:r>
                <a:rPr lang="en-US" altLang="zh-CN" sz="2000" b="1" baseline="-25000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3</a:t>
              </a:r>
              <a:endParaRPr lang="zh-CN" altLang="en-US" sz="2000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4" name="Line 12">
              <a:extLst>
                <a:ext uri="{FF2B5EF4-FFF2-40B4-BE49-F238E27FC236}">
                  <a16:creationId xmlns:a16="http://schemas.microsoft.com/office/drawing/2014/main" id="{73F7618F-EA84-4F78-830C-7FC321435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92"/>
              <a:ext cx="254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5" name="Line 13">
              <a:extLst>
                <a:ext uri="{FF2B5EF4-FFF2-40B4-BE49-F238E27FC236}">
                  <a16:creationId xmlns:a16="http://schemas.microsoft.com/office/drawing/2014/main" id="{B5E5963B-ADE3-4793-8FD7-2297283CC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0" cy="13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7CDC6FF6-1798-4350-B906-E4F653CC2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056"/>
              <a:ext cx="0" cy="33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id="{4566FA6D-40ED-4C93-8C3F-BE10E263C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864"/>
              <a:ext cx="0" cy="528"/>
            </a:xfrm>
            <a:prstGeom prst="line">
              <a:avLst/>
            </a:prstGeom>
            <a:noFill/>
            <a:ln w="28575">
              <a:solidFill>
                <a:srgbClr val="FF695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8" name="Line 16">
              <a:extLst>
                <a:ext uri="{FF2B5EF4-FFF2-40B4-BE49-F238E27FC236}">
                  <a16:creationId xmlns:a16="http://schemas.microsoft.com/office/drawing/2014/main" id="{6E3E324E-A1C5-4CDA-911C-9111EC149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672"/>
              <a:ext cx="0" cy="720"/>
            </a:xfrm>
            <a:prstGeom prst="line">
              <a:avLst/>
            </a:prstGeom>
            <a:noFill/>
            <a:ln w="28575">
              <a:solidFill>
                <a:srgbClr val="FF99CC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19" name="Line 17">
              <a:extLst>
                <a:ext uri="{FF2B5EF4-FFF2-40B4-BE49-F238E27FC236}">
                  <a16:creationId xmlns:a16="http://schemas.microsoft.com/office/drawing/2014/main" id="{E3C3DE2F-26FA-473D-8693-112002649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480"/>
              <a:ext cx="0" cy="912"/>
            </a:xfrm>
            <a:prstGeom prst="line">
              <a:avLst/>
            </a:prstGeom>
            <a:noFill/>
            <a:ln w="28575">
              <a:solidFill>
                <a:srgbClr val="6699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DD833C79-7CCB-4884-A428-2EAC5E3F0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864"/>
              <a:ext cx="336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707" b="1">
                  <a:latin typeface="Times New Roman" panose="02020603050405020304" pitchFamily="18" charset="0"/>
                </a:rPr>
                <a:t>M</a:t>
              </a:r>
              <a:r>
                <a:rPr lang="en-US" altLang="zh-CN" sz="1707" b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1" name="Text Box 19">
              <a:extLst>
                <a:ext uri="{FF2B5EF4-FFF2-40B4-BE49-F238E27FC236}">
                  <a16:creationId xmlns:a16="http://schemas.microsoft.com/office/drawing/2014/main" id="{B30BEEB3-73E9-43F4-BB07-1D309A352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672"/>
              <a:ext cx="336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707" b="1">
                  <a:latin typeface="Times New Roman" panose="02020603050405020304" pitchFamily="18" charset="0"/>
                </a:rPr>
                <a:t>M</a:t>
              </a:r>
              <a:r>
                <a:rPr lang="en-US" altLang="zh-CN" sz="1707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" name="Text Box 20">
              <a:extLst>
                <a:ext uri="{FF2B5EF4-FFF2-40B4-BE49-F238E27FC236}">
                  <a16:creationId xmlns:a16="http://schemas.microsoft.com/office/drawing/2014/main" id="{442B4231-4141-4807-9605-F580E0094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432"/>
              <a:ext cx="336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707" b="1">
                  <a:latin typeface="Times New Roman" panose="02020603050405020304" pitchFamily="18" charset="0"/>
                </a:rPr>
                <a:t>M</a:t>
              </a:r>
              <a:r>
                <a:rPr lang="en-US" altLang="zh-CN" sz="1707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3" name="Text Box 21">
              <a:extLst>
                <a:ext uri="{FF2B5EF4-FFF2-40B4-BE49-F238E27FC236}">
                  <a16:creationId xmlns:a16="http://schemas.microsoft.com/office/drawing/2014/main" id="{ECC9748E-42F8-4FC6-831E-720CD3C19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2"/>
              <a:ext cx="336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707" b="1">
                  <a:latin typeface="Times New Roman" panose="02020603050405020304" pitchFamily="18" charset="0"/>
                </a:rPr>
                <a:t>M</a:t>
              </a:r>
              <a:r>
                <a:rPr lang="en-US" altLang="zh-CN" sz="1707" b="1" baseline="-250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4" name="Line 22">
              <a:extLst>
                <a:ext uri="{FF2B5EF4-FFF2-40B4-BE49-F238E27FC236}">
                  <a16:creationId xmlns:a16="http://schemas.microsoft.com/office/drawing/2014/main" id="{0D4ECB7D-DDE8-4CA6-9537-F675E9A77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F41E03A7-01C2-4A2B-A1B0-A27140D4D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312A45B8-541E-49ED-AA5D-005D6ECBF9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EC9C2C1E-8199-4327-8476-4EA2B4681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05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707"/>
            </a:p>
          </p:txBody>
        </p:sp>
        <p:sp>
          <p:nvSpPr>
            <p:cNvPr id="28" name="Text Box 27">
              <a:extLst>
                <a:ext uri="{FF2B5EF4-FFF2-40B4-BE49-F238E27FC236}">
                  <a16:creationId xmlns:a16="http://schemas.microsoft.com/office/drawing/2014/main" id="{C2E2090E-7FA1-4C1B-9C80-CB4E95AD2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488"/>
              <a:ext cx="3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517" b="1">
                  <a:latin typeface="Times New Roman" panose="02020603050405020304" pitchFamily="18" charset="0"/>
                </a:rPr>
                <a:t>W</a:t>
              </a:r>
              <a:r>
                <a:rPr lang="en-US" altLang="zh-CN" sz="1517" b="1" baseline="-250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" name="Text Box 28">
              <a:extLst>
                <a:ext uri="{FF2B5EF4-FFF2-40B4-BE49-F238E27FC236}">
                  <a16:creationId xmlns:a16="http://schemas.microsoft.com/office/drawing/2014/main" id="{5B4AFABD-D5BF-4262-A046-D8185B1B3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488"/>
              <a:ext cx="3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517" b="1">
                  <a:latin typeface="Times New Roman" panose="02020603050405020304" pitchFamily="18" charset="0"/>
                </a:rPr>
                <a:t>W</a:t>
              </a:r>
              <a:r>
                <a:rPr lang="en-US" altLang="zh-CN" sz="1517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8EB7BCD0-7271-4E2F-A626-B7107B495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0" y="1488"/>
              <a:ext cx="3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517" b="1">
                  <a:latin typeface="Times New Roman" panose="02020603050405020304" pitchFamily="18" charset="0"/>
                </a:rPr>
                <a:t>W</a:t>
              </a:r>
              <a:r>
                <a:rPr lang="en-US" altLang="zh-CN" sz="1517" b="1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1" name="Text Box 30">
              <a:extLst>
                <a:ext uri="{FF2B5EF4-FFF2-40B4-BE49-F238E27FC236}">
                  <a16:creationId xmlns:a16="http://schemas.microsoft.com/office/drawing/2014/main" id="{B3A5ED7C-5354-41C8-8841-D9093EDE0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1488"/>
              <a:ext cx="38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517" b="1" dirty="0">
                  <a:latin typeface="Times New Roman" panose="02020603050405020304" pitchFamily="18" charset="0"/>
                </a:rPr>
                <a:t>W</a:t>
              </a:r>
              <a:r>
                <a:rPr lang="en-US" altLang="zh-CN" sz="1517" b="1" baseline="-25000" dirty="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C029EA79-4E0D-466F-AD65-480034BFF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440"/>
              <a:ext cx="24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96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33" name="Text Box 32">
              <a:extLst>
                <a:ext uri="{FF2B5EF4-FFF2-40B4-BE49-F238E27FC236}">
                  <a16:creationId xmlns:a16="http://schemas.microsoft.com/office/drawing/2014/main" id="{21818CE6-36EB-4688-B562-500D54472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430"/>
              <a:ext cx="24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96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 Box 33">
              <a:extLst>
                <a:ext uri="{FF2B5EF4-FFF2-40B4-BE49-F238E27FC236}">
                  <a16:creationId xmlns:a16="http://schemas.microsoft.com/office/drawing/2014/main" id="{60869FF2-BC84-46BD-ABB2-032332F0D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440"/>
              <a:ext cx="24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96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5" name="Text Box 34">
              <a:extLst>
                <a:ext uri="{FF2B5EF4-FFF2-40B4-BE49-F238E27FC236}">
                  <a16:creationId xmlns:a16="http://schemas.microsoft.com/office/drawing/2014/main" id="{2B091FAD-249A-434B-91DD-850EBF7BF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440"/>
              <a:ext cx="24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96" b="1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8FA73B-F810-4744-B510-A4BC9FC11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96"/>
              <a:ext cx="110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M</a:t>
              </a:r>
              <a:r>
                <a:rPr lang="en-US" altLang="zh-CN" sz="2000" b="1" baseline="-25000" dirty="0">
                  <a:solidFill>
                    <a:schemeClr val="bg1"/>
                  </a:solidFill>
                  <a:latin typeface="Leelawadee" panose="020B0502040204020203" pitchFamily="34" charset="-34"/>
                  <a:ea typeface="宋体" charset="-122"/>
                  <a:cs typeface="Leelawadee" panose="020B0502040204020203" pitchFamily="34" charset="-34"/>
                </a:rPr>
                <a:t>0</a:t>
              </a:r>
              <a:endParaRPr lang="zh-CN" altLang="en-US" sz="2000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78" name="Text Box 19">
            <a:extLst>
              <a:ext uri="{FF2B5EF4-FFF2-40B4-BE49-F238E27FC236}">
                <a16:creationId xmlns:a16="http://schemas.microsoft.com/office/drawing/2014/main" id="{D3C60EEE-5CB8-47A9-9D10-69ECFA5D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3886" y="3508854"/>
            <a:ext cx="457200" cy="36988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宋体" pitchFamily="2" charset="-122"/>
                <a:sym typeface="Symbol" pitchFamily="18" charset="2"/>
              </a:rPr>
              <a:t>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1B8D552-E6C9-4272-99E6-6F49DC423D35}"/>
              </a:ext>
            </a:extLst>
          </p:cNvPr>
          <p:cNvGrpSpPr/>
          <p:nvPr/>
        </p:nvGrpSpPr>
        <p:grpSpPr>
          <a:xfrm>
            <a:off x="8619716" y="3614865"/>
            <a:ext cx="1600200" cy="304800"/>
            <a:chOff x="8619716" y="3614865"/>
            <a:chExt cx="1600200" cy="304800"/>
          </a:xfrm>
        </p:grpSpPr>
        <p:sp>
          <p:nvSpPr>
            <p:cNvPr id="79" name="Text Box 4">
              <a:extLst>
                <a:ext uri="{FF2B5EF4-FFF2-40B4-BE49-F238E27FC236}">
                  <a16:creationId xmlns:a16="http://schemas.microsoft.com/office/drawing/2014/main" id="{DEE0CA2E-5B0D-477B-86DA-6B4BB7C2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72166" y="3614865"/>
              <a:ext cx="457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400" b="1" dirty="0">
                  <a:latin typeface="Tahoma" pitchFamily="34" charset="0"/>
                  <a:ea typeface="宋体" charset="-122"/>
                </a:rPr>
                <a:t>T</a:t>
              </a:r>
              <a:endParaRPr lang="en-US" altLang="zh-CN" sz="1400" b="1" baseline="-25000" dirty="0"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80" name="Line 17">
              <a:extLst>
                <a:ext uri="{FF2B5EF4-FFF2-40B4-BE49-F238E27FC236}">
                  <a16:creationId xmlns:a16="http://schemas.microsoft.com/office/drawing/2014/main" id="{A439B2EF-B6A5-450A-8012-C18CD50FC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9716" y="3691065"/>
              <a:ext cx="6096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18">
              <a:extLst>
                <a:ext uri="{FF2B5EF4-FFF2-40B4-BE49-F238E27FC236}">
                  <a16:creationId xmlns:a16="http://schemas.microsoft.com/office/drawing/2014/main" id="{F0351362-0536-4E34-94B4-56229D3FC1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10316" y="3691065"/>
              <a:ext cx="60960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9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</a:rPr>
              <a:t>存储器概述</a:t>
            </a:r>
          </a:p>
          <a:p>
            <a:r>
              <a:rPr lang="zh-CN" altLang="en-US" dirty="0">
                <a:latin typeface="Times New Roman" pitchFamily="18" charset="0"/>
              </a:rPr>
              <a:t>半导体存储器</a:t>
            </a:r>
            <a:endParaRPr lang="en-US" altLang="zh-CN" dirty="0">
              <a:latin typeface="Times New Roman" pitchFamily="18" charset="0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latin typeface="Times New Roman" pitchFamily="18" charset="0"/>
              </a:rPr>
              <a:t>主存的组织及与</a:t>
            </a:r>
            <a:r>
              <a:rPr lang="en-US" altLang="zh-CN" dirty="0">
                <a:latin typeface="Times New Roman" pitchFamily="18" charset="0"/>
              </a:rPr>
              <a:t>CPU</a:t>
            </a:r>
            <a:r>
              <a:rPr lang="zh-CN" altLang="en-US" dirty="0">
                <a:latin typeface="Times New Roman" pitchFamily="18" charset="0"/>
              </a:rPr>
              <a:t>的连接（存储器扩展）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C00000"/>
                </a:solidFill>
                <a:latin typeface="Times New Roman" pitchFamily="18" charset="0"/>
              </a:rPr>
              <a:t>并行主存系统（主存提高性能的途径）</a:t>
            </a:r>
            <a:endParaRPr lang="en-US" altLang="zh-CN" b="1" dirty="0">
              <a:solidFill>
                <a:srgbClr val="C00000"/>
              </a:solidFill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高速缓冲存储器</a:t>
            </a:r>
          </a:p>
          <a:p>
            <a:r>
              <a:rPr lang="zh-CN" altLang="en-US" dirty="0">
                <a:latin typeface="Times New Roman" pitchFamily="18" charset="0"/>
              </a:rPr>
              <a:t>虚拟存储器</a:t>
            </a:r>
          </a:p>
          <a:p>
            <a:r>
              <a:rPr lang="zh-CN" altLang="en-US" dirty="0">
                <a:latin typeface="Times New Roman" pitchFamily="18" charset="0"/>
              </a:rPr>
              <a:t>存储保护</a:t>
            </a:r>
            <a:endParaRPr lang="en-US" altLang="zh-CN" dirty="0">
              <a:latin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</a:rPr>
              <a:t>辅助存储器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多体并行存储器（优化）</a:t>
            </a:r>
          </a:p>
        </p:txBody>
      </p:sp>
      <p:sp>
        <p:nvSpPr>
          <p:cNvPr id="99" name="AutoShape 2"/>
          <p:cNvSpPr>
            <a:spLocks noChangeArrowheads="1"/>
          </p:cNvSpPr>
          <p:nvPr/>
        </p:nvSpPr>
        <p:spPr bwMode="auto">
          <a:xfrm>
            <a:off x="6635782" y="1536502"/>
            <a:ext cx="4290368" cy="3735294"/>
          </a:xfrm>
          <a:prstGeom prst="roundRect">
            <a:avLst>
              <a:gd name="adj" fmla="val 4418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 sz="2000">
              <a:latin typeface="+mj-ea"/>
              <a:ea typeface="+mj-ea"/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701073" y="1084789"/>
            <a:ext cx="0" cy="671124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7406261" y="2499079"/>
            <a:ext cx="2791338" cy="351708"/>
            <a:chOff x="2953110" y="2980800"/>
            <a:chExt cx="2482987" cy="312856"/>
          </a:xfrm>
        </p:grpSpPr>
        <p:cxnSp>
          <p:nvCxnSpPr>
            <p:cNvPr id="103" name="直接箭头连接符 102"/>
            <p:cNvCxnSpPr/>
            <p:nvPr/>
          </p:nvCxnSpPr>
          <p:spPr>
            <a:xfrm>
              <a:off x="2953110" y="2996953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>
              <a:off x="3780772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>
              <a:off x="4608433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5436097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 Box 623"/>
          <p:cNvSpPr txBox="1">
            <a:spLocks noChangeArrowheads="1"/>
          </p:cNvSpPr>
          <p:nvPr/>
        </p:nvSpPr>
        <p:spPr bwMode="auto">
          <a:xfrm>
            <a:off x="8916047" y="1210763"/>
            <a:ext cx="904415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ABUS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 rot="16200000">
            <a:off x="8602644" y="2910611"/>
            <a:ext cx="415372" cy="3539586"/>
            <a:chOff x="7112148" y="2144741"/>
            <a:chExt cx="369487" cy="2495099"/>
          </a:xfrm>
        </p:grpSpPr>
        <p:sp>
          <p:nvSpPr>
            <p:cNvPr id="110" name="矩形 109"/>
            <p:cNvSpPr/>
            <p:nvPr/>
          </p:nvSpPr>
          <p:spPr>
            <a:xfrm rot="5400000">
              <a:off x="7034365" y="2222524"/>
              <a:ext cx="515606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 rot="5400000">
              <a:off x="7023292" y="2873256"/>
              <a:ext cx="537753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 rot="5400000">
              <a:off x="7053066" y="4211272"/>
              <a:ext cx="497097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 rot="5400000">
              <a:off x="7032990" y="3535315"/>
              <a:ext cx="537248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040534" y="2829555"/>
            <a:ext cx="3547994" cy="1283979"/>
            <a:chOff x="1113353" y="3438987"/>
            <a:chExt cx="3156057" cy="360040"/>
          </a:xfrm>
        </p:grpSpPr>
        <p:sp>
          <p:nvSpPr>
            <p:cNvPr id="115" name="矩形 114"/>
            <p:cNvSpPr/>
            <p:nvPr/>
          </p:nvSpPr>
          <p:spPr>
            <a:xfrm>
              <a:off x="1113353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1948490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2783627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618764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7040533" y="210973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20" name="直接箭头连接符 119"/>
          <p:cNvCxnSpPr/>
          <p:nvPr/>
        </p:nvCxnSpPr>
        <p:spPr>
          <a:xfrm>
            <a:off x="7415089" y="4127253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>
            <a:off x="8336704" y="4113535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9267149" y="411353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10197597" y="411353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/>
          <p:cNvGrpSpPr/>
          <p:nvPr/>
        </p:nvGrpSpPr>
        <p:grpSpPr>
          <a:xfrm>
            <a:off x="7440296" y="4877470"/>
            <a:ext cx="2782508" cy="244212"/>
            <a:chOff x="5431658" y="4824576"/>
            <a:chExt cx="2475132" cy="331710"/>
          </a:xfrm>
        </p:grpSpPr>
        <p:cxnSp>
          <p:nvCxnSpPr>
            <p:cNvPr id="125" name="直接箭头连接符 124"/>
            <p:cNvCxnSpPr/>
            <p:nvPr/>
          </p:nvCxnSpPr>
          <p:spPr>
            <a:xfrm>
              <a:off x="5431658" y="4836779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/>
            <p:nvPr/>
          </p:nvCxnSpPr>
          <p:spPr>
            <a:xfrm>
              <a:off x="6251465" y="4824576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/>
            <p:nvPr/>
          </p:nvCxnSpPr>
          <p:spPr>
            <a:xfrm>
              <a:off x="7079126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/>
            <p:nvPr/>
          </p:nvCxnSpPr>
          <p:spPr>
            <a:xfrm>
              <a:off x="7906790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文本框 129"/>
          <p:cNvSpPr txBox="1"/>
          <p:nvPr/>
        </p:nvSpPr>
        <p:spPr>
          <a:xfrm>
            <a:off x="7980588" y="210437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926158" y="208893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857081" y="208893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>
            <a:off x="7440296" y="5112697"/>
            <a:ext cx="2782508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415089" y="1743355"/>
            <a:ext cx="279133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7423064" y="1743357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8353510" y="1743355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9283954" y="1743357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10214402" y="1743357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623"/>
          <p:cNvSpPr txBox="1">
            <a:spLocks noChangeArrowheads="1"/>
          </p:cNvSpPr>
          <p:nvPr/>
        </p:nvSpPr>
        <p:spPr bwMode="auto">
          <a:xfrm>
            <a:off x="8502228" y="5938545"/>
            <a:ext cx="1107997" cy="369332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400" b="1" dirty="0">
                <a:latin typeface="+mj-ea"/>
                <a:ea typeface="+mj-ea"/>
                <a:cs typeface="Arial" charset="0"/>
              </a:rPr>
              <a:t>多通道</a:t>
            </a:r>
          </a:p>
        </p:txBody>
      </p:sp>
      <p:cxnSp>
        <p:nvCxnSpPr>
          <p:cNvPr id="140" name="直接箭头连接符 139"/>
          <p:cNvCxnSpPr/>
          <p:nvPr/>
        </p:nvCxnSpPr>
        <p:spPr>
          <a:xfrm>
            <a:off x="8925158" y="5118718"/>
            <a:ext cx="998" cy="611756"/>
          </a:xfrm>
          <a:prstGeom prst="straightConnector1">
            <a:avLst/>
          </a:prstGeom>
          <a:ln w="762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 Box 623"/>
          <p:cNvSpPr txBox="1">
            <a:spLocks noChangeArrowheads="1"/>
          </p:cNvSpPr>
          <p:nvPr/>
        </p:nvSpPr>
        <p:spPr bwMode="auto">
          <a:xfrm>
            <a:off x="9053229" y="5320911"/>
            <a:ext cx="1685078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多字长</a:t>
            </a: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DBUS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42" name="AutoShape 2"/>
          <p:cNvSpPr>
            <a:spLocks noChangeArrowheads="1"/>
          </p:cNvSpPr>
          <p:nvPr/>
        </p:nvSpPr>
        <p:spPr bwMode="auto">
          <a:xfrm>
            <a:off x="1652749" y="1533513"/>
            <a:ext cx="4290368" cy="3723599"/>
          </a:xfrm>
          <a:prstGeom prst="roundRect">
            <a:avLst>
              <a:gd name="adj" fmla="val 4669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 sz="2000">
              <a:latin typeface="+mj-ea"/>
              <a:ea typeface="+mj-ea"/>
            </a:endParaRPr>
          </a:p>
        </p:txBody>
      </p:sp>
      <p:cxnSp>
        <p:nvCxnSpPr>
          <p:cNvPr id="143" name="直接箭头连接符 142"/>
          <p:cNvCxnSpPr/>
          <p:nvPr/>
        </p:nvCxnSpPr>
        <p:spPr>
          <a:xfrm>
            <a:off x="3827725" y="1072470"/>
            <a:ext cx="0" cy="671124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3817064" y="5105433"/>
            <a:ext cx="10662" cy="538391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Box 623"/>
          <p:cNvSpPr txBox="1">
            <a:spLocks noChangeArrowheads="1"/>
          </p:cNvSpPr>
          <p:nvPr/>
        </p:nvSpPr>
        <p:spPr bwMode="auto">
          <a:xfrm>
            <a:off x="3933013" y="1198444"/>
            <a:ext cx="904415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ABUS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 rot="16200000">
            <a:off x="3619610" y="2898292"/>
            <a:ext cx="415372" cy="3539586"/>
            <a:chOff x="7112148" y="2144741"/>
            <a:chExt cx="369487" cy="2495099"/>
          </a:xfrm>
        </p:grpSpPr>
        <p:sp>
          <p:nvSpPr>
            <p:cNvPr id="147" name="矩形 146"/>
            <p:cNvSpPr/>
            <p:nvPr/>
          </p:nvSpPr>
          <p:spPr>
            <a:xfrm rot="5400000">
              <a:off x="7034365" y="2222524"/>
              <a:ext cx="515606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 rot="5400000">
              <a:off x="7023292" y="2873256"/>
              <a:ext cx="537753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 rot="5400000">
              <a:off x="7053066" y="4211272"/>
              <a:ext cx="497097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 rot="5400000">
              <a:off x="7032990" y="3535315"/>
              <a:ext cx="537248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2057501" y="2817235"/>
            <a:ext cx="3547994" cy="1283979"/>
            <a:chOff x="1113353" y="3438987"/>
            <a:chExt cx="3156057" cy="360040"/>
          </a:xfrm>
        </p:grpSpPr>
        <p:sp>
          <p:nvSpPr>
            <p:cNvPr id="152" name="矩形 151"/>
            <p:cNvSpPr/>
            <p:nvPr/>
          </p:nvSpPr>
          <p:spPr>
            <a:xfrm>
              <a:off x="1113353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1948490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783627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3618764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56" name="直接箭头连接符 155"/>
          <p:cNvCxnSpPr/>
          <p:nvPr/>
        </p:nvCxnSpPr>
        <p:spPr>
          <a:xfrm>
            <a:off x="2432056" y="4114934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/>
        </p:nvCxnSpPr>
        <p:spPr>
          <a:xfrm>
            <a:off x="3353671" y="4101215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>
            <a:off x="4284115" y="410121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214563" y="410121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2457262" y="4865151"/>
            <a:ext cx="2782508" cy="244212"/>
            <a:chOff x="5431658" y="4824576"/>
            <a:chExt cx="2475132" cy="331710"/>
          </a:xfrm>
        </p:grpSpPr>
        <p:cxnSp>
          <p:nvCxnSpPr>
            <p:cNvPr id="161" name="直接箭头连接符 160"/>
            <p:cNvCxnSpPr/>
            <p:nvPr/>
          </p:nvCxnSpPr>
          <p:spPr>
            <a:xfrm>
              <a:off x="5431658" y="4836779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251465" y="4824576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7079126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/>
            <p:nvPr/>
          </p:nvCxnSpPr>
          <p:spPr>
            <a:xfrm>
              <a:off x="7906790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 Box 623"/>
          <p:cNvSpPr txBox="1">
            <a:spLocks noChangeArrowheads="1"/>
          </p:cNvSpPr>
          <p:nvPr/>
        </p:nvSpPr>
        <p:spPr bwMode="auto">
          <a:xfrm>
            <a:off x="3916362" y="5363003"/>
            <a:ext cx="1762023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单字长 </a:t>
            </a: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DBUS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2457262" y="5100378"/>
            <a:ext cx="2782508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Box 623"/>
          <p:cNvSpPr txBox="1">
            <a:spLocks noChangeArrowheads="1"/>
          </p:cNvSpPr>
          <p:nvPr/>
        </p:nvSpPr>
        <p:spPr bwMode="auto">
          <a:xfrm>
            <a:off x="3211418" y="5907563"/>
            <a:ext cx="1415772" cy="369332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400" b="1" dirty="0">
                <a:latin typeface="+mj-ea"/>
                <a:ea typeface="+mj-ea"/>
                <a:cs typeface="Arial" charset="0"/>
              </a:rPr>
              <a:t>多体交叉</a:t>
            </a:r>
          </a:p>
        </p:txBody>
      </p:sp>
      <p:grpSp>
        <p:nvGrpSpPr>
          <p:cNvPr id="178" name="组合 177"/>
          <p:cNvGrpSpPr/>
          <p:nvPr/>
        </p:nvGrpSpPr>
        <p:grpSpPr>
          <a:xfrm>
            <a:off x="2423881" y="2473589"/>
            <a:ext cx="2791338" cy="351708"/>
            <a:chOff x="2953110" y="2980800"/>
            <a:chExt cx="2482987" cy="312856"/>
          </a:xfrm>
        </p:grpSpPr>
        <p:cxnSp>
          <p:nvCxnSpPr>
            <p:cNvPr id="179" name="直接箭头连接符 178"/>
            <p:cNvCxnSpPr/>
            <p:nvPr/>
          </p:nvCxnSpPr>
          <p:spPr>
            <a:xfrm>
              <a:off x="2953110" y="2996953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/>
            <p:cNvCxnSpPr/>
            <p:nvPr/>
          </p:nvCxnSpPr>
          <p:spPr>
            <a:xfrm>
              <a:off x="3780772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箭头连接符 180"/>
            <p:cNvCxnSpPr/>
            <p:nvPr/>
          </p:nvCxnSpPr>
          <p:spPr>
            <a:xfrm>
              <a:off x="4608433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/>
            <p:cNvCxnSpPr/>
            <p:nvPr/>
          </p:nvCxnSpPr>
          <p:spPr>
            <a:xfrm>
              <a:off x="5436097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文本框 182"/>
          <p:cNvSpPr txBox="1"/>
          <p:nvPr/>
        </p:nvSpPr>
        <p:spPr>
          <a:xfrm>
            <a:off x="2058153" y="208424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2998208" y="207888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3943777" y="206344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4874701" y="206344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87" name="直接连接符 186"/>
          <p:cNvCxnSpPr/>
          <p:nvPr/>
        </p:nvCxnSpPr>
        <p:spPr>
          <a:xfrm>
            <a:off x="2432709" y="1717865"/>
            <a:ext cx="279133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>
            <a:off x="2440684" y="1717866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/>
          <p:nvPr/>
        </p:nvCxnSpPr>
        <p:spPr>
          <a:xfrm>
            <a:off x="3371130" y="1717865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>
            <a:off x="4301574" y="1717866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/>
          <p:nvPr/>
        </p:nvCxnSpPr>
        <p:spPr>
          <a:xfrm>
            <a:off x="5232022" y="1717866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7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135FF092-427B-48FB-A00F-19590A4DD5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462723"/>
            <a:ext cx="85394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下列关于多体交叉存储器的描述中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正确的是 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 )(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)()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E06729-0C26-4EEB-B895-BFFB65EE42C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5894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通过并行访问提高存储系统的访问速率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F481B9-46E2-40E7-B660-E9DC32F6684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918379-D75F-48DB-9A83-58059DADD29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72155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通过增加数据总线的位数提高存储系统访问速率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0DCF00-647E-495D-AEEF-5A401CB65980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42C5E4-12E7-476A-9C41-4A7B8CCB179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7545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通过提高存储单体的速率提高存储系统的访问速率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028E03A-430B-442C-99F5-150AF84992AD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8D8886-5FCF-4A99-8F29-D02EF44C327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853440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实现对不同存储单体数据的并行访问对数据的分布有要求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2C98F2-6D48-4319-A20E-60A93A10D2F2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FE26F4-5A0B-4BC3-919F-7BC431D239B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B5E3ADF-72A3-4585-B9A1-F78F65B4542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2BC54A-7355-4217-B060-D6213CA818B2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E4E16B-F380-441E-85F0-4AABAAE92B9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362333"/>
            <a:ext cx="3230880" cy="175432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AD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,A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ABD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,A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,B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多通道就交叉之后扩充了数据线的位数从而提升访问速度。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多体交叉的前提是不提高单体速度的情况下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提速。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  <a:r>
              <a:rPr lang="en-US" altLang="zh-CN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5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数据分布连续性影响数据读取速度。不连续则需要更多次的读取内存。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94D0AC0-6748-4FCA-9785-F700BA0934CD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64C7CD-F843-4B8C-9B1B-7B253F30A35D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2975CB9F-6AD1-4964-A765-DACC745078E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128ED678-E912-438A-A362-4A11926E1C5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416FC218-E63B-4BA3-BF19-2DE7F7A7C5F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83A16E4-BDFE-42CD-AE3F-CA744813B0C9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C00DB27B-6D7E-4EF8-9778-19E42BC0794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4FD34A80-26C5-4388-89BC-04A63B10B60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5F5A46DB-BB49-4C4A-B88E-F2FDACE412C9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1BF89185-61DF-4EF8-91DC-B741C38B726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B269BE1-38D0-4011-B596-720639FFC048}"/>
              </a:ext>
            </a:extLst>
          </p:cNvPr>
          <p:cNvPicPr>
            <a:picLocks/>
          </p:cNvPicPr>
          <p:nvPr>
            <p:custDataLst>
              <p:tags r:id="rId18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2" name="RemarkBack">
            <a:extLst>
              <a:ext uri="{FF2B5EF4-FFF2-40B4-BE49-F238E27FC236}">
                <a16:creationId xmlns:a16="http://schemas.microsoft.com/office/drawing/2014/main" id="{8206E543-1113-41F0-B4C5-7FBA136EBB3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2CE52118-B67C-4360-B197-0D30E6DC334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3525384B-02D2-4833-B06E-61FDA028303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9139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6F657A0D-26D0-4814-A58E-5B3FCD3B877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264602"/>
            <a:ext cx="9139555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为了通过交叉访问提高存储系的访问速率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必须满足下列条件 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   )(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)()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4E79E0-D25C-47B1-B54A-551A9F1B8E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863691"/>
            <a:ext cx="2922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采用低位地址交叉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B673C81-1C73-4A3A-AFCE-7534BE3E7741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D2C627-D870-4EE7-B8EF-5B9AD92E02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3720941"/>
            <a:ext cx="2922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采用高位地址交叉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DD68365-BF02-44F1-B75A-BBE634EA4B7A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0BFBDE-0357-4ECD-86D2-B144E5936B0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4578191"/>
            <a:ext cx="2592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满足局部性原理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B77DC4-A6EC-40F4-AF84-946777E4C62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9ADD2C-36F6-42FA-AEF3-BAA4A7AFD6E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5435441"/>
            <a:ext cx="29229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采用最优调度算法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6B9546B-6226-4275-9D71-C6D4381625E8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1FED17-456E-4047-9AFE-EC948A82143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F0F3655-24BD-429F-8441-9DFB285FE84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412B17-CA06-45EA-86B5-46A8F1CF097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1F8B3B-79A7-42D6-8377-4851D85755F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827000" y="1384300"/>
            <a:ext cx="3234055" cy="167640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AC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高位交叉不能提高速度。与调度算法无关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与数据存储分布有关。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DF063D-ABC5-4AEF-91EC-3A42DCE437B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83B168B-86B1-4BC9-B3BF-B6F458B150A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9" name="RemarkBack">
              <a:extLst>
                <a:ext uri="{FF2B5EF4-FFF2-40B4-BE49-F238E27FC236}">
                  <a16:creationId xmlns:a16="http://schemas.microsoft.com/office/drawing/2014/main" id="{93C737C8-D33B-4A84-9B2F-4AFB1C4EE40D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>
              <a:extLst>
                <a:ext uri="{FF2B5EF4-FFF2-40B4-BE49-F238E27FC236}">
                  <a16:creationId xmlns:a16="http://schemas.microsoft.com/office/drawing/2014/main" id="{3CB6FDA0-4CDC-415C-9362-9A2CBB783EF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>
              <a:extLst>
                <a:ext uri="{FF2B5EF4-FFF2-40B4-BE49-F238E27FC236}">
                  <a16:creationId xmlns:a16="http://schemas.microsoft.com/office/drawing/2014/main" id="{0EA9608A-B174-4290-9C10-11B9E55EACC3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58412C4-4283-4230-96F8-8BE3C0E365E0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365F1BC0-C43B-4065-B459-E2A21513A6B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A6FE9E1F-9079-410C-B13E-CCF873B49AD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D9CEA351-7199-424C-8A59-FBBA129B9E54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5962B447-0586-4C10-9F73-330057EC3340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7CDFD8-6507-4581-A56B-711D9743F059}"/>
              </a:ext>
            </a:extLst>
          </p:cNvPr>
          <p:cNvPicPr>
            <a:picLocks/>
          </p:cNvPicPr>
          <p:nvPr>
            <p:custDataLst>
              <p:tags r:id="rId18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  <p:sp>
        <p:nvSpPr>
          <p:cNvPr id="2" name="RemarkBack">
            <a:extLst>
              <a:ext uri="{FF2B5EF4-FFF2-40B4-BE49-F238E27FC236}">
                <a16:creationId xmlns:a16="http://schemas.microsoft.com/office/drawing/2014/main" id="{464AA008-3812-4DE1-807B-9EAB7FF831E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markBlock">
            <a:extLst>
              <a:ext uri="{FF2B5EF4-FFF2-40B4-BE49-F238E27FC236}">
                <a16:creationId xmlns:a16="http://schemas.microsoft.com/office/drawing/2014/main" id="{22B3A6C5-BB4E-4905-81F0-DDC445900A9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emarkTitleText">
            <a:extLst>
              <a:ext uri="{FF2B5EF4-FFF2-40B4-BE49-F238E27FC236}">
                <a16:creationId xmlns:a16="http://schemas.microsoft.com/office/drawing/2014/main" id="{E9CE3407-FE18-4017-8CD6-0C14F6883B7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9712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0CF85C0-47C0-479E-944E-82EC07CACF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1007427"/>
            <a:ext cx="8069580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4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下图为能实现并行访问的多体交叉存储系统示意图。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E0F959F-22EC-4514-B3CE-B91D332A96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232119" y="1926597"/>
            <a:ext cx="3526814" cy="35886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22C6CD3-4E52-4415-8779-8E46D1FB0E5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19200" y="1521777"/>
            <a:ext cx="9533255" cy="88392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设存储单体的存储周期为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T1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、存储系统的周期为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T2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、总线的传输周期为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 .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下列描述中正确的是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   )(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多选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)()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758BBEF-BB4A-4E75-B995-47F5CA4343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2863691"/>
            <a:ext cx="2592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是高位多体交叉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48E39D-CECD-41B8-86C3-D51D4B9E2AC8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E79B30-386E-4813-A97A-FDEF6FAF3CD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438400" y="3720941"/>
            <a:ext cx="259270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是低位多体交叉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66A1BD-F730-4F69-BF13-73B5ACCC93D9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7076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17F0975-2C6A-453D-870F-4ACA953AF76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438400" y="4578191"/>
            <a:ext cx="1290955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T1=T2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0902E6F-9D67-4E29-A6FF-CCFD576ACBC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564856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F8D52C-FE45-41DF-93D0-2BAB0312E72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438400" y="5435441"/>
            <a:ext cx="7559994" cy="4876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CPU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连续并行访问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m</a:t>
            </a:r>
            <a:r>
              <a: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个字的总时间为 </a:t>
            </a:r>
            <a:r>
              <a:rPr lang="en-US" altLang="zh-CN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T1 + (m -1)t</a:t>
            </a:r>
            <a:endParaRPr lang="zh-CN" altLang="en-US" sz="26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502E8D-2E00-4339-B5DE-8C8C3F832C59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571625" y="542210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285A65-7BCB-4C1C-BDE3-82924627057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B56114B-0544-4FC0-AAA3-76DD350197A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88C03D0-6402-41FA-B1E0-DE3E137E1629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12827000" y="1270000"/>
            <a:ext cx="3332480" cy="369332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endParaRPr lang="zh-CN" altLang="en-US">
              <a:sym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AB7C4E-716F-4318-9F5D-60213FF20CBF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2827000" y="1653113"/>
            <a:ext cx="3045143" cy="113877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</a14:hiddenLine>
            </a:ext>
          </a:extLst>
        </p:spPr>
        <p:txBody>
          <a:bodyPr vert="horz" wrap="square" rtlCol="0" anchor="ctr">
            <a:spAutoFit/>
          </a:bodyPr>
          <a:lstStyle/>
          <a:p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BD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正确。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由图中内存地址构成个可以看到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低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位选择模块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因此是低位多体交叉。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错误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,T2&gt;T1,T2=T1+3t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。</a:t>
            </a:r>
            <a:r>
              <a:rPr lang="en-US" altLang="zh-CN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r>
              <a:rPr lang="zh-CN" altLang="en-US" sz="1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正确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8B3B241-8490-4398-8C62-0723A951971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9CAE5C-22FC-4FCD-86B7-D839F39A799E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C040EB21-D473-400A-98F5-326D958CC18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753EC280-F4F4-4034-BB79-32AE93FA83CA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11F94B06-4CF4-4142-A699-6746E7942A9F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AD389894-C63A-4D9D-99E6-D194CED753E5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64EC56E-6487-435A-BD09-CA99BCD965F1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22" name="RemarkBack">
              <a:extLst>
                <a:ext uri="{FF2B5EF4-FFF2-40B4-BE49-F238E27FC236}">
                  <a16:creationId xmlns:a16="http://schemas.microsoft.com/office/drawing/2014/main" id="{7A0A49EE-24D7-4AC5-AEDB-1EB7F4D471A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markBlock">
              <a:extLst>
                <a:ext uri="{FF2B5EF4-FFF2-40B4-BE49-F238E27FC236}">
                  <a16:creationId xmlns:a16="http://schemas.microsoft.com/office/drawing/2014/main" id="{4F89054B-0626-4347-A48F-7C95A5365AE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emarkTitleText">
              <a:extLst>
                <a:ext uri="{FF2B5EF4-FFF2-40B4-BE49-F238E27FC236}">
                  <a16:creationId xmlns:a16="http://schemas.microsoft.com/office/drawing/2014/main" id="{905F57D1-CF4F-4889-B029-7910CF35B9DE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58BDD5-0CA8-4F17-B047-664530CE84A7}"/>
              </a:ext>
            </a:extLst>
          </p:cNvPr>
          <p:cNvPicPr>
            <a:picLocks/>
          </p:cNvPicPr>
          <p:nvPr>
            <p:custDataLst>
              <p:tags r:id="rId2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337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多体并行存储器（优化）</a:t>
            </a:r>
          </a:p>
        </p:txBody>
      </p:sp>
      <p:sp>
        <p:nvSpPr>
          <p:cNvPr id="99" name="AutoShape 2"/>
          <p:cNvSpPr>
            <a:spLocks noChangeArrowheads="1"/>
          </p:cNvSpPr>
          <p:nvPr/>
        </p:nvSpPr>
        <p:spPr bwMode="auto">
          <a:xfrm>
            <a:off x="6635782" y="1536502"/>
            <a:ext cx="4290368" cy="3735294"/>
          </a:xfrm>
          <a:prstGeom prst="roundRect">
            <a:avLst>
              <a:gd name="adj" fmla="val 4418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 sz="2000">
              <a:latin typeface="+mj-ea"/>
              <a:ea typeface="+mj-ea"/>
            </a:endParaRPr>
          </a:p>
        </p:txBody>
      </p:sp>
      <p:cxnSp>
        <p:nvCxnSpPr>
          <p:cNvPr id="101" name="直接箭头连接符 100"/>
          <p:cNvCxnSpPr/>
          <p:nvPr/>
        </p:nvCxnSpPr>
        <p:spPr>
          <a:xfrm>
            <a:off x="8701073" y="1084789"/>
            <a:ext cx="0" cy="671124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/>
          <p:nvPr/>
        </p:nvGrpSpPr>
        <p:grpSpPr>
          <a:xfrm>
            <a:off x="7406261" y="2499079"/>
            <a:ext cx="2791338" cy="351708"/>
            <a:chOff x="2953110" y="2980800"/>
            <a:chExt cx="2482987" cy="312856"/>
          </a:xfrm>
        </p:grpSpPr>
        <p:cxnSp>
          <p:nvCxnSpPr>
            <p:cNvPr id="103" name="直接箭头连接符 102"/>
            <p:cNvCxnSpPr/>
            <p:nvPr/>
          </p:nvCxnSpPr>
          <p:spPr>
            <a:xfrm>
              <a:off x="2953110" y="2996953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>
              <a:off x="3780772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>
              <a:off x="4608433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5436097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 Box 623"/>
          <p:cNvSpPr txBox="1">
            <a:spLocks noChangeArrowheads="1"/>
          </p:cNvSpPr>
          <p:nvPr/>
        </p:nvSpPr>
        <p:spPr bwMode="auto">
          <a:xfrm>
            <a:off x="8916047" y="1210763"/>
            <a:ext cx="904415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ABUS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 rot="16200000">
            <a:off x="8602644" y="2910611"/>
            <a:ext cx="415372" cy="3539586"/>
            <a:chOff x="7112148" y="2144741"/>
            <a:chExt cx="369487" cy="2495099"/>
          </a:xfrm>
        </p:grpSpPr>
        <p:sp>
          <p:nvSpPr>
            <p:cNvPr id="110" name="矩形 109"/>
            <p:cNvSpPr/>
            <p:nvPr/>
          </p:nvSpPr>
          <p:spPr>
            <a:xfrm rot="5400000">
              <a:off x="7034365" y="2222524"/>
              <a:ext cx="515606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1" name="矩形 110"/>
            <p:cNvSpPr/>
            <p:nvPr/>
          </p:nvSpPr>
          <p:spPr>
            <a:xfrm rot="5400000">
              <a:off x="7023292" y="2873256"/>
              <a:ext cx="537753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 rot="5400000">
              <a:off x="7053066" y="4211272"/>
              <a:ext cx="497097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 rot="5400000">
              <a:off x="7032990" y="3535315"/>
              <a:ext cx="537248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7040534" y="2829555"/>
            <a:ext cx="3547994" cy="1283979"/>
            <a:chOff x="1113353" y="3438987"/>
            <a:chExt cx="3156057" cy="360040"/>
          </a:xfrm>
        </p:grpSpPr>
        <p:sp>
          <p:nvSpPr>
            <p:cNvPr id="115" name="矩形 114"/>
            <p:cNvSpPr/>
            <p:nvPr/>
          </p:nvSpPr>
          <p:spPr>
            <a:xfrm>
              <a:off x="1113353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1948490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2783627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3618764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9" name="文本框 118"/>
          <p:cNvSpPr txBox="1"/>
          <p:nvPr/>
        </p:nvSpPr>
        <p:spPr>
          <a:xfrm>
            <a:off x="7040533" y="210973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20" name="直接箭头连接符 119"/>
          <p:cNvCxnSpPr/>
          <p:nvPr/>
        </p:nvCxnSpPr>
        <p:spPr>
          <a:xfrm>
            <a:off x="7415089" y="4127253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>
            <a:off x="8336704" y="4113535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9267149" y="411353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/>
        </p:nvCxnSpPr>
        <p:spPr>
          <a:xfrm>
            <a:off x="10197597" y="411353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组合 123"/>
          <p:cNvGrpSpPr/>
          <p:nvPr/>
        </p:nvGrpSpPr>
        <p:grpSpPr>
          <a:xfrm>
            <a:off x="7440296" y="4877470"/>
            <a:ext cx="2782508" cy="244212"/>
            <a:chOff x="5431658" y="4824576"/>
            <a:chExt cx="2475132" cy="331710"/>
          </a:xfrm>
        </p:grpSpPr>
        <p:cxnSp>
          <p:nvCxnSpPr>
            <p:cNvPr id="125" name="直接箭头连接符 124"/>
            <p:cNvCxnSpPr/>
            <p:nvPr/>
          </p:nvCxnSpPr>
          <p:spPr>
            <a:xfrm>
              <a:off x="5431658" y="4836779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/>
            <p:cNvCxnSpPr/>
            <p:nvPr/>
          </p:nvCxnSpPr>
          <p:spPr>
            <a:xfrm>
              <a:off x="6251465" y="4824576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箭头连接符 126"/>
            <p:cNvCxnSpPr/>
            <p:nvPr/>
          </p:nvCxnSpPr>
          <p:spPr>
            <a:xfrm>
              <a:off x="7079126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箭头连接符 127"/>
            <p:cNvCxnSpPr/>
            <p:nvPr/>
          </p:nvCxnSpPr>
          <p:spPr>
            <a:xfrm>
              <a:off x="7906790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文本框 129"/>
          <p:cNvSpPr txBox="1"/>
          <p:nvPr/>
        </p:nvSpPr>
        <p:spPr>
          <a:xfrm>
            <a:off x="7980588" y="210437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926158" y="208893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9857081" y="208893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>
            <a:off x="7440296" y="5112697"/>
            <a:ext cx="2782508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415089" y="1743355"/>
            <a:ext cx="279133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7423064" y="1743357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/>
          <p:nvPr/>
        </p:nvCxnSpPr>
        <p:spPr>
          <a:xfrm>
            <a:off x="8353510" y="1743355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>
            <a:off x="9283954" y="1743357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/>
          <p:nvPr/>
        </p:nvCxnSpPr>
        <p:spPr>
          <a:xfrm>
            <a:off x="10214402" y="1743357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 Box 623"/>
          <p:cNvSpPr txBox="1">
            <a:spLocks noChangeArrowheads="1"/>
          </p:cNvSpPr>
          <p:nvPr/>
        </p:nvSpPr>
        <p:spPr bwMode="auto">
          <a:xfrm>
            <a:off x="8502228" y="5938545"/>
            <a:ext cx="1107997" cy="369332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400" b="1" dirty="0">
                <a:solidFill>
                  <a:srgbClr val="FF0000"/>
                </a:solidFill>
                <a:latin typeface="+mj-ea"/>
                <a:ea typeface="+mj-ea"/>
                <a:cs typeface="Arial" charset="0"/>
              </a:rPr>
              <a:t>多通道</a:t>
            </a:r>
          </a:p>
        </p:txBody>
      </p:sp>
      <p:cxnSp>
        <p:nvCxnSpPr>
          <p:cNvPr id="140" name="直接箭头连接符 139"/>
          <p:cNvCxnSpPr/>
          <p:nvPr/>
        </p:nvCxnSpPr>
        <p:spPr>
          <a:xfrm>
            <a:off x="8925158" y="5118718"/>
            <a:ext cx="998" cy="611756"/>
          </a:xfrm>
          <a:prstGeom prst="straightConnector1">
            <a:avLst/>
          </a:prstGeom>
          <a:ln w="762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 Box 623"/>
          <p:cNvSpPr txBox="1">
            <a:spLocks noChangeArrowheads="1"/>
          </p:cNvSpPr>
          <p:nvPr/>
        </p:nvSpPr>
        <p:spPr bwMode="auto">
          <a:xfrm>
            <a:off x="9053229" y="5320911"/>
            <a:ext cx="1685078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多字长</a:t>
            </a: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DBUS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sp>
        <p:nvSpPr>
          <p:cNvPr id="142" name="AutoShape 2"/>
          <p:cNvSpPr>
            <a:spLocks noChangeArrowheads="1"/>
          </p:cNvSpPr>
          <p:nvPr/>
        </p:nvSpPr>
        <p:spPr bwMode="auto">
          <a:xfrm>
            <a:off x="1652749" y="1533513"/>
            <a:ext cx="4290368" cy="3723599"/>
          </a:xfrm>
          <a:prstGeom prst="roundRect">
            <a:avLst>
              <a:gd name="adj" fmla="val 4669"/>
            </a:avLst>
          </a:prstGeom>
          <a:solidFill>
            <a:schemeClr val="bg1"/>
          </a:solidFill>
          <a:ln w="12700" algn="ctr">
            <a:solidFill>
              <a:srgbClr val="000814"/>
            </a:solidFill>
            <a:prstDash val="dash"/>
            <a:round/>
            <a:headEnd/>
            <a:tailEnd/>
          </a:ln>
        </p:spPr>
        <p:txBody>
          <a:bodyPr wrap="none" lIns="0" tIns="0" rIns="0" bIns="0" anchor="ctr"/>
          <a:lstStyle/>
          <a:p>
            <a:pPr algn="r"/>
            <a:endParaRPr lang="zh-CN" altLang="zh-CN" sz="2000">
              <a:latin typeface="+mj-ea"/>
              <a:ea typeface="+mj-ea"/>
            </a:endParaRPr>
          </a:p>
        </p:txBody>
      </p:sp>
      <p:cxnSp>
        <p:nvCxnSpPr>
          <p:cNvPr id="143" name="直接箭头连接符 142"/>
          <p:cNvCxnSpPr/>
          <p:nvPr/>
        </p:nvCxnSpPr>
        <p:spPr>
          <a:xfrm>
            <a:off x="3827725" y="1072470"/>
            <a:ext cx="0" cy="671124"/>
          </a:xfrm>
          <a:prstGeom prst="straightConnector1">
            <a:avLst/>
          </a:prstGeom>
          <a:ln w="5715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/>
          <p:nvPr/>
        </p:nvCxnSpPr>
        <p:spPr>
          <a:xfrm>
            <a:off x="3817064" y="5105433"/>
            <a:ext cx="10662" cy="538391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 Box 623"/>
          <p:cNvSpPr txBox="1">
            <a:spLocks noChangeArrowheads="1"/>
          </p:cNvSpPr>
          <p:nvPr/>
        </p:nvSpPr>
        <p:spPr bwMode="auto">
          <a:xfrm>
            <a:off x="3933013" y="1198444"/>
            <a:ext cx="904415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ABUS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grpSp>
        <p:nvGrpSpPr>
          <p:cNvPr id="146" name="组合 145"/>
          <p:cNvGrpSpPr/>
          <p:nvPr/>
        </p:nvGrpSpPr>
        <p:grpSpPr>
          <a:xfrm rot="16200000">
            <a:off x="3619610" y="2898292"/>
            <a:ext cx="415372" cy="3539586"/>
            <a:chOff x="7112148" y="2144741"/>
            <a:chExt cx="369487" cy="2495099"/>
          </a:xfrm>
        </p:grpSpPr>
        <p:sp>
          <p:nvSpPr>
            <p:cNvPr id="147" name="矩形 146"/>
            <p:cNvSpPr/>
            <p:nvPr/>
          </p:nvSpPr>
          <p:spPr>
            <a:xfrm rot="5400000">
              <a:off x="7034365" y="2222524"/>
              <a:ext cx="515606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8" name="矩形 147"/>
            <p:cNvSpPr/>
            <p:nvPr/>
          </p:nvSpPr>
          <p:spPr>
            <a:xfrm rot="5400000">
              <a:off x="7023292" y="2873256"/>
              <a:ext cx="537753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49" name="矩形 148"/>
            <p:cNvSpPr/>
            <p:nvPr/>
          </p:nvSpPr>
          <p:spPr>
            <a:xfrm rot="5400000">
              <a:off x="7053066" y="4211272"/>
              <a:ext cx="497097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0" name="矩形 149"/>
            <p:cNvSpPr/>
            <p:nvPr/>
          </p:nvSpPr>
          <p:spPr>
            <a:xfrm rot="5400000">
              <a:off x="7032990" y="3535315"/>
              <a:ext cx="537248" cy="360040"/>
            </a:xfrm>
            <a:prstGeom prst="rect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DR</a:t>
              </a:r>
              <a:endParaRPr lang="zh-CN" altLang="en-US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2057501" y="2817235"/>
            <a:ext cx="3547994" cy="1283979"/>
            <a:chOff x="1113353" y="3438987"/>
            <a:chExt cx="3156057" cy="360040"/>
          </a:xfrm>
        </p:grpSpPr>
        <p:sp>
          <p:nvSpPr>
            <p:cNvPr id="152" name="矩形 151"/>
            <p:cNvSpPr/>
            <p:nvPr/>
          </p:nvSpPr>
          <p:spPr>
            <a:xfrm>
              <a:off x="1113353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1948490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>
              <a:off x="2783627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2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3618764" y="3438987"/>
              <a:ext cx="650646" cy="360040"/>
            </a:xfrm>
            <a:prstGeom prst="rect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+mj-ea"/>
                  <a:ea typeface="+mj-ea"/>
                </a:rPr>
                <a:t>M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+mj-ea"/>
                  <a:ea typeface="+mj-ea"/>
                </a:rPr>
                <a:t>3</a:t>
              </a:r>
              <a:endParaRPr lang="zh-CN" altLang="en-US" sz="1600" baseline="-25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56" name="直接箭头连接符 155"/>
          <p:cNvCxnSpPr/>
          <p:nvPr/>
        </p:nvCxnSpPr>
        <p:spPr>
          <a:xfrm>
            <a:off x="2432056" y="4114934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/>
          <p:nvPr/>
        </p:nvCxnSpPr>
        <p:spPr>
          <a:xfrm>
            <a:off x="3353671" y="4101215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/>
          <p:nvPr/>
        </p:nvCxnSpPr>
        <p:spPr>
          <a:xfrm>
            <a:off x="4284115" y="410121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/>
          <p:nvPr/>
        </p:nvCxnSpPr>
        <p:spPr>
          <a:xfrm>
            <a:off x="5214563" y="4101216"/>
            <a:ext cx="0" cy="359185"/>
          </a:xfrm>
          <a:prstGeom prst="straightConnector1">
            <a:avLst/>
          </a:prstGeom>
          <a:ln w="28575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组合 159"/>
          <p:cNvGrpSpPr/>
          <p:nvPr/>
        </p:nvGrpSpPr>
        <p:grpSpPr>
          <a:xfrm>
            <a:off x="2457262" y="4865151"/>
            <a:ext cx="2782508" cy="244212"/>
            <a:chOff x="5431658" y="4824576"/>
            <a:chExt cx="2475132" cy="331710"/>
          </a:xfrm>
        </p:grpSpPr>
        <p:cxnSp>
          <p:nvCxnSpPr>
            <p:cNvPr id="161" name="直接箭头连接符 160"/>
            <p:cNvCxnSpPr/>
            <p:nvPr/>
          </p:nvCxnSpPr>
          <p:spPr>
            <a:xfrm>
              <a:off x="5431658" y="4836779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251465" y="4824576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7079126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箭头连接符 163"/>
            <p:cNvCxnSpPr/>
            <p:nvPr/>
          </p:nvCxnSpPr>
          <p:spPr>
            <a:xfrm>
              <a:off x="7906790" y="4824577"/>
              <a:ext cx="0" cy="319507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 Box 623"/>
          <p:cNvSpPr txBox="1">
            <a:spLocks noChangeArrowheads="1"/>
          </p:cNvSpPr>
          <p:nvPr/>
        </p:nvSpPr>
        <p:spPr bwMode="auto">
          <a:xfrm>
            <a:off x="3916362" y="5363003"/>
            <a:ext cx="1762023" cy="307777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单字长 </a:t>
            </a:r>
            <a:r>
              <a:rPr lang="en-US" altLang="zh-CN" sz="2000" b="1" dirty="0">
                <a:solidFill>
                  <a:srgbClr val="008000"/>
                </a:solidFill>
                <a:latin typeface="+mj-ea"/>
                <a:ea typeface="+mj-ea"/>
                <a:cs typeface="Arial" charset="0"/>
              </a:rPr>
              <a:t>DBUS</a:t>
            </a:r>
            <a:endParaRPr lang="zh-CN" altLang="en-US" sz="2000" b="1" dirty="0">
              <a:solidFill>
                <a:srgbClr val="008000"/>
              </a:solidFill>
              <a:latin typeface="+mj-ea"/>
              <a:ea typeface="+mj-ea"/>
              <a:cs typeface="Arial" charset="0"/>
            </a:endParaRPr>
          </a:p>
        </p:txBody>
      </p:sp>
      <p:cxnSp>
        <p:nvCxnSpPr>
          <p:cNvPr id="166" name="直接连接符 165"/>
          <p:cNvCxnSpPr/>
          <p:nvPr/>
        </p:nvCxnSpPr>
        <p:spPr>
          <a:xfrm>
            <a:off x="2457262" y="5100378"/>
            <a:ext cx="2782508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 Box 623"/>
          <p:cNvSpPr txBox="1">
            <a:spLocks noChangeArrowheads="1"/>
          </p:cNvSpPr>
          <p:nvPr/>
        </p:nvSpPr>
        <p:spPr bwMode="auto">
          <a:xfrm>
            <a:off x="3211418" y="5907563"/>
            <a:ext cx="1415772" cy="369332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marL="354013" indent="-354013" algn="r" defTabSz="941388">
              <a:buClr>
                <a:srgbClr val="003580"/>
              </a:buClr>
            </a:pPr>
            <a:r>
              <a:rPr lang="zh-CN" altLang="en-US" sz="2400" b="1" dirty="0">
                <a:latin typeface="+mj-ea"/>
                <a:ea typeface="+mj-ea"/>
                <a:cs typeface="Arial" charset="0"/>
              </a:rPr>
              <a:t>多体交叉</a:t>
            </a:r>
          </a:p>
        </p:txBody>
      </p:sp>
      <p:grpSp>
        <p:nvGrpSpPr>
          <p:cNvPr id="178" name="组合 177"/>
          <p:cNvGrpSpPr/>
          <p:nvPr/>
        </p:nvGrpSpPr>
        <p:grpSpPr>
          <a:xfrm>
            <a:off x="2423881" y="2473589"/>
            <a:ext cx="2791338" cy="351708"/>
            <a:chOff x="2953110" y="2980800"/>
            <a:chExt cx="2482987" cy="312856"/>
          </a:xfrm>
        </p:grpSpPr>
        <p:cxnSp>
          <p:nvCxnSpPr>
            <p:cNvPr id="179" name="直接箭头连接符 178"/>
            <p:cNvCxnSpPr/>
            <p:nvPr/>
          </p:nvCxnSpPr>
          <p:spPr>
            <a:xfrm>
              <a:off x="2953110" y="2996953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/>
            <p:cNvCxnSpPr/>
            <p:nvPr/>
          </p:nvCxnSpPr>
          <p:spPr>
            <a:xfrm>
              <a:off x="3780772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箭头连接符 180"/>
            <p:cNvCxnSpPr/>
            <p:nvPr/>
          </p:nvCxnSpPr>
          <p:spPr>
            <a:xfrm>
              <a:off x="4608433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/>
            <p:cNvCxnSpPr/>
            <p:nvPr/>
          </p:nvCxnSpPr>
          <p:spPr>
            <a:xfrm>
              <a:off x="5436097" y="2980800"/>
              <a:ext cx="0" cy="296703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文本框 182"/>
          <p:cNvSpPr txBox="1"/>
          <p:nvPr/>
        </p:nvSpPr>
        <p:spPr>
          <a:xfrm>
            <a:off x="2058153" y="208424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2998208" y="2078883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3943777" y="206344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4874701" y="2063440"/>
            <a:ext cx="731448" cy="386063"/>
          </a:xfrm>
          <a:prstGeom prst="rect">
            <a:avLst/>
          </a:prstGeom>
          <a:solidFill>
            <a:srgbClr val="00B0F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400" i="0">
                <a:latin typeface="+mn-lt"/>
                <a:ea typeface="+mn-e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dirty="0">
                <a:latin typeface="+mj-ea"/>
                <a:ea typeface="+mj-ea"/>
              </a:rPr>
              <a:t>AR</a:t>
            </a:r>
            <a:endParaRPr lang="zh-CN" altLang="en-US" sz="1600" dirty="0">
              <a:latin typeface="+mj-ea"/>
              <a:ea typeface="+mj-ea"/>
            </a:endParaRPr>
          </a:p>
        </p:txBody>
      </p:sp>
      <p:cxnSp>
        <p:nvCxnSpPr>
          <p:cNvPr id="187" name="直接连接符 186"/>
          <p:cNvCxnSpPr/>
          <p:nvPr/>
        </p:nvCxnSpPr>
        <p:spPr>
          <a:xfrm>
            <a:off x="2432709" y="1717865"/>
            <a:ext cx="279133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/>
          <p:cNvCxnSpPr/>
          <p:nvPr/>
        </p:nvCxnSpPr>
        <p:spPr>
          <a:xfrm>
            <a:off x="2440684" y="1717866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/>
          <p:cNvCxnSpPr/>
          <p:nvPr/>
        </p:nvCxnSpPr>
        <p:spPr>
          <a:xfrm>
            <a:off x="3371130" y="1717865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>
            <a:off x="4301574" y="1717866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/>
          <p:cNvCxnSpPr/>
          <p:nvPr/>
        </p:nvCxnSpPr>
        <p:spPr>
          <a:xfrm>
            <a:off x="5232022" y="1717866"/>
            <a:ext cx="0" cy="333549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80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双通道内存实例  </a:t>
            </a:r>
            <a:r>
              <a:rPr lang="en-US" altLang="zh-CN" dirty="0"/>
              <a:t>128bit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01" y="1064703"/>
            <a:ext cx="4109557" cy="27328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16" y="2962297"/>
            <a:ext cx="4204155" cy="32371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8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双通道内存性能评测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 err="1"/>
              <a:t>SiSoftware</a:t>
            </a:r>
            <a:r>
              <a:rPr lang="en-US" altLang="zh-CN" dirty="0"/>
              <a:t> Sandra Pro Business 2011 </a:t>
            </a:r>
          </a:p>
          <a:p>
            <a:pPr marL="0" indent="0" algn="ctr">
              <a:buNone/>
            </a:pPr>
            <a:r>
              <a:rPr lang="en-US" altLang="zh-CN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      </a:t>
            </a:r>
            <a:r>
              <a:rPr lang="en-US" altLang="zh-CN" sz="2000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HP DL120 G7    Intel </a:t>
            </a:r>
            <a:r>
              <a:rPr lang="en-US" altLang="zh-CN" sz="2000" dirty="0" err="1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SandyBridge</a:t>
            </a:r>
            <a:endParaRPr lang="en-US" altLang="zh-CN" sz="2000" dirty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855640" y="2204864"/>
          <a:ext cx="6768752" cy="41044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30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6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4076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内存通道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双通道</a:t>
                      </a:r>
                      <a:r>
                        <a:rPr lang="en-US" sz="1600" kern="0">
                          <a:effectLst/>
                        </a:rPr>
                        <a:t>8GB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单通道</a:t>
                      </a:r>
                      <a:r>
                        <a:rPr lang="en-US" sz="1600" kern="0" dirty="0">
                          <a:effectLst/>
                        </a:rPr>
                        <a:t>8GB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总体内存性能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17.52GB/s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9GB/s</a:t>
                      </a:r>
                      <a:endParaRPr lang="zh-CN" sz="20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缓存</a:t>
                      </a:r>
                      <a:r>
                        <a:rPr lang="en-US" sz="1600" kern="0">
                          <a:effectLst/>
                        </a:rPr>
                        <a:t>/</a:t>
                      </a:r>
                      <a:r>
                        <a:rPr lang="zh-CN" sz="1600" kern="0">
                          <a:effectLst/>
                        </a:rPr>
                        <a:t>内存带宽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95.23GB/s</a:t>
                      </a:r>
                      <a:endParaRPr lang="zh-CN" sz="20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73.42GB/s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内部数据高速缓存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411.14GB/s</a:t>
                      </a:r>
                      <a:endParaRPr lang="zh-CN" sz="20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410.37GB/s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</a:rPr>
                        <a:t>二级板载高速缓存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344GB/s</a:t>
                      </a:r>
                      <a:endParaRPr lang="zh-CN" sz="20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346GB/s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076"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</a:rPr>
                        <a:t>三级板载高速缓存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173.29GB/s</a:t>
                      </a:r>
                      <a:endParaRPr lang="zh-CN" sz="2000" b="1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75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174.54GB/s</a:t>
                      </a:r>
                      <a:endParaRPr lang="zh-CN" sz="2000" b="1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19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单通道内存与双通道内存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976" y="1644340"/>
            <a:ext cx="4104456" cy="37502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7" y="1662480"/>
            <a:ext cx="2954813" cy="373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盘与</a:t>
            </a:r>
            <a:r>
              <a:rPr lang="en-US" altLang="zh-CN" dirty="0"/>
              <a:t>SSD</a:t>
            </a:r>
            <a:r>
              <a:rPr lang="zh-CN" altLang="en-US" dirty="0"/>
              <a:t>性能差异？</a:t>
            </a:r>
            <a:r>
              <a:rPr lang="en-US" altLang="zh-CN" dirty="0"/>
              <a:t>	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盘   </a:t>
            </a:r>
            <a:r>
              <a:rPr lang="en-US" altLang="zh-CN" dirty="0"/>
              <a:t>100MB/S</a:t>
            </a:r>
          </a:p>
          <a:p>
            <a:r>
              <a:rPr lang="en-US" altLang="zh-CN" dirty="0"/>
              <a:t>SSD   1000MB/s</a:t>
            </a:r>
          </a:p>
          <a:p>
            <a:r>
              <a:rPr lang="zh-CN" altLang="en-US" dirty="0"/>
              <a:t>同是闪存颗粒，为何有性能差异？</a:t>
            </a:r>
            <a:endParaRPr lang="en-US" altLang="zh-CN" dirty="0"/>
          </a:p>
          <a:p>
            <a:r>
              <a:rPr lang="en-US" altLang="zh-CN" dirty="0"/>
              <a:t>USB </a:t>
            </a:r>
            <a:r>
              <a:rPr lang="zh-CN" altLang="en-US" dirty="0"/>
              <a:t>与 </a:t>
            </a:r>
            <a:r>
              <a:rPr lang="en-US" altLang="zh-CN" dirty="0"/>
              <a:t>MSATA  SATA  PCI-E</a:t>
            </a:r>
            <a:r>
              <a:rPr lang="zh-CN" altLang="en-US" dirty="0"/>
              <a:t>性能差异还是？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4" y="4224825"/>
            <a:ext cx="4398641" cy="20068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90" y="4224825"/>
            <a:ext cx="4369354" cy="20344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37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SSD </a:t>
            </a:r>
            <a:r>
              <a:rPr lang="zh-CN" altLang="en-US" dirty="0"/>
              <a:t>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052737"/>
            <a:ext cx="4762500" cy="3571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77" y="2876970"/>
            <a:ext cx="4752528" cy="3564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3" y="1039521"/>
            <a:ext cx="2213289" cy="16599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475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宋体" charset="-122"/>
              </a:rPr>
              <a:t>4.4 </a:t>
            </a:r>
            <a:r>
              <a:rPr lang="zh-CN" altLang="en-US" dirty="0">
                <a:latin typeface="宋体" charset="-122"/>
              </a:rPr>
              <a:t>主存的性能提升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CPU</a:t>
            </a:r>
            <a:r>
              <a:rPr lang="zh-CN" altLang="en-US" sz="2800" dirty="0"/>
              <a:t>与存储器之间的速度无法匹配</a:t>
            </a:r>
          </a:p>
          <a:p>
            <a:r>
              <a:rPr lang="zh-CN" altLang="en-US" sz="2800" dirty="0"/>
              <a:t>解决之道</a:t>
            </a:r>
          </a:p>
          <a:p>
            <a:pPr lvl="1"/>
            <a:r>
              <a:rPr lang="zh-CN" altLang="en-US" dirty="0"/>
              <a:t>增加</a:t>
            </a:r>
            <a:r>
              <a:rPr lang="en-US" altLang="zh-CN" dirty="0"/>
              <a:t>Cache</a:t>
            </a:r>
            <a:r>
              <a:rPr lang="zh-CN" altLang="en-US" dirty="0"/>
              <a:t>；</a:t>
            </a:r>
          </a:p>
          <a:p>
            <a:pPr lvl="1"/>
            <a:r>
              <a:rPr lang="zh-CN" altLang="en-US" dirty="0"/>
              <a:t>采用高速器件提高速度；</a:t>
            </a:r>
          </a:p>
          <a:p>
            <a:pPr lvl="1"/>
            <a:r>
              <a:rPr lang="zh-CN" altLang="en-US" dirty="0"/>
              <a:t>采用双端口存储器；</a:t>
            </a:r>
          </a:p>
          <a:p>
            <a:pPr lvl="1"/>
            <a:r>
              <a:rPr lang="zh-CN" altLang="en-US" dirty="0"/>
              <a:t>增加字长，在每个存储周期中存取多个字。</a:t>
            </a:r>
          </a:p>
          <a:p>
            <a:pPr lvl="1"/>
            <a:r>
              <a:rPr lang="zh-CN" altLang="en-US" dirty="0"/>
              <a:t>将主存划分为多个模块，多模块并行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71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E06B4-B64C-41DA-AC26-83EE08368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CA3BFC-CC63-49CE-B90E-835E9ED34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2847"/>
            <a:ext cx="12116858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9AF7A-20B3-49DE-8362-4B942F3CA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562" y="128456"/>
            <a:ext cx="6520875" cy="1024984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dirty="0"/>
              <a:t>本节重点</a:t>
            </a:r>
          </a:p>
        </p:txBody>
      </p:sp>
      <p:sp>
        <p:nvSpPr>
          <p:cNvPr id="4" name="AutoShape 19">
            <a:extLst>
              <a:ext uri="{FF2B5EF4-FFF2-40B4-BE49-F238E27FC236}">
                <a16:creationId xmlns:a16="http://schemas.microsoft.com/office/drawing/2014/main" id="{44686490-EAC8-4F83-9BD7-777D50DF6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2473050"/>
            <a:ext cx="1214438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2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AutoShape 19">
            <a:extLst>
              <a:ext uri="{FF2B5EF4-FFF2-40B4-BE49-F238E27FC236}">
                <a16:creationId xmlns:a16="http://schemas.microsoft.com/office/drawing/2014/main" id="{5943AE18-E2CF-4DE6-BAA7-237B0B14D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441" y="3568500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3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0DF7BB-9D6B-4F7C-A58B-FDC63C2BDD1A}"/>
              </a:ext>
            </a:extLst>
          </p:cNvPr>
          <p:cNvSpPr/>
          <p:nvPr/>
        </p:nvSpPr>
        <p:spPr>
          <a:xfrm>
            <a:off x="3664723" y="1364010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DRAM</a:t>
            </a: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的发展</a:t>
            </a:r>
          </a:p>
        </p:txBody>
      </p:sp>
      <p:sp>
        <p:nvSpPr>
          <p:cNvPr id="7" name="矩形 3">
            <a:extLst>
              <a:ext uri="{FF2B5EF4-FFF2-40B4-BE49-F238E27FC236}">
                <a16:creationId xmlns:a16="http://schemas.microsoft.com/office/drawing/2014/main" id="{812C2C48-8E1C-4676-9FAE-0F9C65B3A482}"/>
              </a:ext>
            </a:extLst>
          </p:cNvPr>
          <p:cNvSpPr/>
          <p:nvPr/>
        </p:nvSpPr>
        <p:spPr>
          <a:xfrm>
            <a:off x="3664723" y="237212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双端口存储器</a:t>
            </a: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A8B30F84-9C7A-4040-9BE9-5EF2E4BC1F53}"/>
              </a:ext>
            </a:extLst>
          </p:cNvPr>
          <p:cNvSpPr/>
          <p:nvPr/>
        </p:nvSpPr>
        <p:spPr>
          <a:xfrm>
            <a:off x="3664723" y="3452242"/>
            <a:ext cx="6520875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单体多字存储器</a:t>
            </a:r>
          </a:p>
        </p:txBody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C76559F2-BB70-42BB-9E8F-9C3E9553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1464938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</a:t>
            </a:r>
            <a:endParaRPr lang="zh-CN" altLang="en-US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AutoShape 19">
            <a:extLst>
              <a:ext uri="{FF2B5EF4-FFF2-40B4-BE49-F238E27FC236}">
                <a16:creationId xmlns:a16="http://schemas.microsoft.com/office/drawing/2014/main" id="{3E998DAA-AFF9-4810-A39A-D8542CBC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702" y="457661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4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E31509D2-2FC7-4B61-BE1D-2AC5A9EA4B60}"/>
              </a:ext>
            </a:extLst>
          </p:cNvPr>
          <p:cNvSpPr/>
          <p:nvPr/>
        </p:nvSpPr>
        <p:spPr>
          <a:xfrm>
            <a:off x="3659984" y="4520434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多体交存储器</a:t>
            </a:r>
          </a:p>
        </p:txBody>
      </p:sp>
      <p:sp>
        <p:nvSpPr>
          <p:cNvPr id="12" name="AutoShape 19">
            <a:extLst>
              <a:ext uri="{FF2B5EF4-FFF2-40B4-BE49-F238E27FC236}">
                <a16:creationId xmlns:a16="http://schemas.microsoft.com/office/drawing/2014/main" id="{0A8E2BD6-B84E-4A71-B18B-21DDC0D0A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752" y="5719612"/>
            <a:ext cx="1214342" cy="430887"/>
          </a:xfrm>
          <a:prstGeom prst="homePlate">
            <a:avLst>
              <a:gd name="adj" fmla="val 36508"/>
            </a:avLst>
          </a:prstGeom>
          <a:solidFill>
            <a:srgbClr val="FFBF09"/>
          </a:solidFill>
          <a:ln w="6350">
            <a:solidFill>
              <a:sysClr val="window" lastClr="FFFFFF">
                <a:lumMod val="95000"/>
              </a:sys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5</a:t>
            </a:r>
            <a:endParaRPr lang="zh-CN" altLang="en-US" sz="2800" b="1" kern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AC385B79-C36F-46BD-9173-56094BE12FE0}"/>
              </a:ext>
            </a:extLst>
          </p:cNvPr>
          <p:cNvSpPr/>
          <p:nvPr/>
        </p:nvSpPr>
        <p:spPr>
          <a:xfrm>
            <a:off x="3679034" y="5625334"/>
            <a:ext cx="6525614" cy="660000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3200" b="1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本节有可能考计算题</a:t>
            </a:r>
          </a:p>
        </p:txBody>
      </p:sp>
    </p:spTree>
    <p:extLst>
      <p:ext uri="{BB962C8B-B14F-4D97-AF65-F5344CB8AC3E}">
        <p14:creationId xmlns:p14="http://schemas.microsoft.com/office/powerpoint/2010/main" val="32294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图片 9">
            <a:extLst>
              <a:ext uri="{FF2B5EF4-FFF2-40B4-BE49-F238E27FC236}">
                <a16:creationId xmlns:a16="http://schemas.microsoft.com/office/drawing/2014/main" id="{F694A617-B03D-4D24-8990-19E35FE3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图片 1">
            <a:extLst>
              <a:ext uri="{FF2B5EF4-FFF2-40B4-BE49-F238E27FC236}">
                <a16:creationId xmlns:a16="http://schemas.microsoft.com/office/drawing/2014/main" id="{1FA9CC00-9506-4AF4-984B-DA1FDE85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4805363"/>
            <a:ext cx="7138988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标题 6">
            <a:extLst>
              <a:ext uri="{FF2B5EF4-FFF2-40B4-BE49-F238E27FC236}">
                <a16:creationId xmlns:a16="http://schemas.microsoft.com/office/drawing/2014/main" id="{4DE218EC-EDBB-47F3-81C7-67C542A6C23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2838" y="2693988"/>
            <a:ext cx="4083050" cy="766762"/>
          </a:xfrm>
        </p:spPr>
        <p:txBody>
          <a:bodyPr/>
          <a:lstStyle/>
          <a:p>
            <a:r>
              <a:rPr lang="en-US" altLang="zh-CN" sz="540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DRAM</a:t>
            </a:r>
            <a:r>
              <a:rPr lang="zh-CN" altLang="en-US" dirty="0"/>
              <a:t>的发展</a:t>
            </a:r>
            <a:r>
              <a:rPr lang="en-US" altLang="zh-CN" dirty="0"/>
              <a:t>——</a:t>
            </a:r>
            <a:r>
              <a:rPr lang="zh-CN" altLang="en-US" dirty="0"/>
              <a:t>工程观</a:t>
            </a:r>
            <a:r>
              <a:rPr lang="en-US" altLang="zh-CN" dirty="0"/>
              <a:t>-</a:t>
            </a:r>
            <a:r>
              <a:rPr lang="zh-CN" altLang="en-US" dirty="0"/>
              <a:t>从工程角度看主内存发展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altLang="zh-CN" dirty="0"/>
              <a:t>FPM DRAM                                 </a:t>
            </a:r>
            <a:r>
              <a:rPr lang="fr-FR" altLang="zh-CN" dirty="0"/>
              <a:t>Fast Page Mode</a:t>
            </a:r>
            <a:endParaRPr lang="pt-BR" altLang="zh-CN" dirty="0"/>
          </a:p>
          <a:p>
            <a:pPr>
              <a:defRPr/>
            </a:pPr>
            <a:r>
              <a:rPr lang="pt-BR" altLang="zh-CN" dirty="0">
                <a:solidFill>
                  <a:srgbClr val="FF0000"/>
                </a:solidFill>
              </a:rPr>
              <a:t>EDRAM                </a:t>
            </a:r>
            <a:r>
              <a:rPr lang="zh-CN" altLang="en-US" dirty="0">
                <a:solidFill>
                  <a:srgbClr val="FF0000"/>
                </a:solidFill>
              </a:rPr>
              <a:t>增加</a:t>
            </a:r>
            <a:r>
              <a:rPr lang="pt-BR" altLang="zh-CN" dirty="0">
                <a:solidFill>
                  <a:srgbClr val="FF0000"/>
                </a:solidFill>
              </a:rPr>
              <a:t> C</a:t>
            </a:r>
            <a:r>
              <a:rPr lang="en-US" altLang="zh-CN" dirty="0">
                <a:solidFill>
                  <a:srgbClr val="FF0000"/>
                </a:solidFill>
              </a:rPr>
              <a:t>ache</a:t>
            </a:r>
            <a:r>
              <a:rPr lang="pt-BR" altLang="zh-CN" dirty="0">
                <a:solidFill>
                  <a:srgbClr val="FF0000"/>
                </a:solidFill>
              </a:rPr>
              <a:t>      </a:t>
            </a:r>
            <a:r>
              <a:rPr lang="pt-BR" altLang="zh-CN" dirty="0"/>
              <a:t>E DRAM</a:t>
            </a:r>
            <a:r>
              <a:rPr lang="zh-CN" altLang="pt-BR" dirty="0"/>
              <a:t>：</a:t>
            </a:r>
            <a:r>
              <a:rPr lang="pt-BR" altLang="zh-CN" dirty="0"/>
              <a:t>Enhanced DRAM </a:t>
            </a:r>
          </a:p>
          <a:p>
            <a:pPr>
              <a:defRPr/>
            </a:pPr>
            <a:r>
              <a:rPr lang="pt-BR" altLang="zh-CN" dirty="0"/>
              <a:t>EDO DRAM           </a:t>
            </a:r>
            <a:r>
              <a:rPr lang="zh-CN" altLang="en-US" dirty="0"/>
              <a:t>提速</a:t>
            </a:r>
            <a:r>
              <a:rPr lang="pt-BR" altLang="zh-CN" dirty="0"/>
              <a:t>                 Extended Data Out </a:t>
            </a:r>
          </a:p>
          <a:p>
            <a:pPr>
              <a:defRPr/>
            </a:pPr>
            <a:r>
              <a:rPr lang="pt-BR" altLang="zh-CN" dirty="0"/>
              <a:t>SDRAM               </a:t>
            </a:r>
            <a:r>
              <a:rPr lang="zh-CN" altLang="en-US" dirty="0"/>
              <a:t>同步、多模块交叉 </a:t>
            </a:r>
            <a:r>
              <a:rPr lang="en-US" altLang="zh-CN" dirty="0"/>
              <a:t>Synchronous</a:t>
            </a:r>
            <a:endParaRPr lang="pt-BR" altLang="zh-CN" dirty="0"/>
          </a:p>
          <a:p>
            <a:pPr>
              <a:defRPr/>
            </a:pPr>
            <a:r>
              <a:rPr lang="pt-BR" altLang="zh-CN" dirty="0"/>
              <a:t>DDR SDRAM                             Double Data Rate Synchronous </a:t>
            </a:r>
          </a:p>
          <a:p>
            <a:pPr>
              <a:defRPr/>
            </a:pPr>
            <a:r>
              <a:rPr lang="pt-BR" altLang="zh-CN" dirty="0"/>
              <a:t>RAMBUS SDRAM  </a:t>
            </a:r>
            <a:r>
              <a:rPr lang="zh-CN" altLang="en-US" dirty="0"/>
              <a:t>总线式</a:t>
            </a:r>
            <a:endParaRPr lang="pt-BR" altLang="zh-CN" dirty="0"/>
          </a:p>
          <a:p>
            <a:pPr>
              <a:defRPr/>
            </a:pPr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1707169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解决之道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rgbClr val="C00000"/>
                </a:solidFill>
              </a:rPr>
              <a:t>增加</a:t>
            </a:r>
            <a:r>
              <a:rPr lang="en-US" altLang="zh-CN" dirty="0">
                <a:solidFill>
                  <a:srgbClr val="C00000"/>
                </a:solidFill>
              </a:rPr>
              <a:t>Cache</a:t>
            </a:r>
            <a:r>
              <a:rPr lang="zh-CN" altLang="en-US" dirty="0">
                <a:solidFill>
                  <a:srgbClr val="C00000"/>
                </a:solidFill>
              </a:rPr>
              <a:t>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采用高速器件提高速度；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采用双端口存储器；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增加字长，在每个存储周期中存取多个字；</a:t>
            </a:r>
          </a:p>
          <a:p>
            <a:pPr>
              <a:buFont typeface="Wingdings" pitchFamily="2" charset="2"/>
              <a:buChar char="l"/>
              <a:defRPr/>
            </a:pPr>
            <a:r>
              <a:rPr lang="zh-CN" altLang="en-US" dirty="0"/>
              <a:t>将主存划分为多个模块，多模块并行。</a:t>
            </a:r>
          </a:p>
          <a:p>
            <a:pPr marL="0" indent="0"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60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EDRAM</a:t>
            </a:r>
            <a:r>
              <a:rPr lang="zh-CN" altLang="en-US"/>
              <a:t>芯片（增强型</a:t>
            </a:r>
            <a:r>
              <a:rPr lang="en-US" altLang="zh-CN"/>
              <a:t>DRAM</a:t>
            </a:r>
            <a:r>
              <a:rPr lang="zh-CN" altLang="en-US"/>
              <a:t>）</a:t>
            </a:r>
            <a:r>
              <a:rPr lang="en-US" altLang="zh-CN"/>
              <a:t>1M×4</a:t>
            </a:r>
            <a:r>
              <a:rPr lang="zh-CN" altLang="en-US"/>
              <a:t>位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5000" y="6096000"/>
            <a:ext cx="8153400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在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DRAM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芯片中增加小容量的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SRAM Cache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290888" y="2286000"/>
            <a:ext cx="1714500" cy="3810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sz="1400" b="1">
                <a:solidFill>
                  <a:schemeClr val="bg1"/>
                </a:solidFill>
                <a:latin typeface="+mn-ea"/>
              </a:rPr>
              <a:t>位比较器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90888" y="4343400"/>
            <a:ext cx="1714500" cy="609600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行地址锁存器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290888" y="3124200"/>
            <a:ext cx="1714500" cy="8382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最后读出行</a:t>
            </a: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地址锁存器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919788" y="3124200"/>
            <a:ext cx="1928812" cy="4191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>
                <a:latin typeface="+mn-ea"/>
              </a:rPr>
              <a:t>读出放大和列写选择</a:t>
            </a:r>
          </a:p>
        </p:txBody>
      </p:sp>
      <p:grpSp>
        <p:nvGrpSpPr>
          <p:cNvPr id="9" name="Group 64"/>
          <p:cNvGrpSpPr>
            <a:grpSpLocks/>
          </p:cNvGrpSpPr>
          <p:nvPr/>
        </p:nvGrpSpPr>
        <p:grpSpPr bwMode="auto">
          <a:xfrm>
            <a:off x="7824788" y="1371600"/>
            <a:ext cx="2690812" cy="2209800"/>
            <a:chOff x="3969" y="864"/>
            <a:chExt cx="1695" cy="1392"/>
          </a:xfrm>
        </p:grpSpPr>
        <p:sp>
          <p:nvSpPr>
            <p:cNvPr id="186434" name="Rectangle 14"/>
            <p:cNvSpPr>
              <a:spLocks noChangeArrowheads="1"/>
            </p:cNvSpPr>
            <p:nvPr/>
          </p:nvSpPr>
          <p:spPr bwMode="auto">
            <a:xfrm>
              <a:off x="4449" y="864"/>
              <a:ext cx="720" cy="1392"/>
            </a:xfrm>
            <a:prstGeom prst="rect">
              <a:avLst/>
            </a:prstGeom>
            <a:solidFill>
              <a:srgbClr val="FF00FF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I/O</a:t>
              </a:r>
              <a:r>
                <a:rPr lang="zh-CN" altLang="en-US" sz="1400">
                  <a:latin typeface="+mn-ea"/>
                </a:rPr>
                <a:t>控制</a:t>
              </a:r>
            </a:p>
            <a:p>
              <a:pPr algn="ctr"/>
              <a:r>
                <a:rPr lang="zh-CN" altLang="en-US" sz="1400">
                  <a:latin typeface="+mn-ea"/>
                </a:rPr>
                <a:t>和</a:t>
              </a:r>
            </a:p>
            <a:p>
              <a:pPr algn="ctr"/>
              <a:r>
                <a:rPr lang="zh-CN" altLang="en-US" sz="1400">
                  <a:latin typeface="+mn-ea"/>
                </a:rPr>
                <a:t>数据锁存器</a:t>
              </a:r>
            </a:p>
          </p:txBody>
        </p:sp>
        <p:sp>
          <p:nvSpPr>
            <p:cNvPr id="186435" name="Line 15"/>
            <p:cNvSpPr>
              <a:spLocks noChangeShapeType="1"/>
            </p:cNvSpPr>
            <p:nvPr/>
          </p:nvSpPr>
          <p:spPr bwMode="auto">
            <a:xfrm>
              <a:off x="3969" y="1248"/>
              <a:ext cx="495" cy="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36" name="Line 16"/>
            <p:cNvSpPr>
              <a:spLocks noChangeShapeType="1"/>
            </p:cNvSpPr>
            <p:nvPr/>
          </p:nvSpPr>
          <p:spPr bwMode="auto">
            <a:xfrm flipH="1">
              <a:off x="3984" y="2112"/>
              <a:ext cx="480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37" name="Line 17"/>
            <p:cNvSpPr>
              <a:spLocks noChangeShapeType="1"/>
            </p:cNvSpPr>
            <p:nvPr/>
          </p:nvSpPr>
          <p:spPr bwMode="auto">
            <a:xfrm flipH="1">
              <a:off x="5169" y="1536"/>
              <a:ext cx="495" cy="1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14" name="Group 69"/>
          <p:cNvGrpSpPr>
            <a:grpSpLocks/>
          </p:cNvGrpSpPr>
          <p:nvPr/>
        </p:nvGrpSpPr>
        <p:grpSpPr bwMode="auto">
          <a:xfrm>
            <a:off x="5005388" y="1752600"/>
            <a:ext cx="328612" cy="3657600"/>
            <a:chOff x="2193" y="1104"/>
            <a:chExt cx="207" cy="2304"/>
          </a:xfrm>
        </p:grpSpPr>
        <p:sp>
          <p:nvSpPr>
            <p:cNvPr id="186428" name="Line 18"/>
            <p:cNvSpPr>
              <a:spLocks noChangeShapeType="1"/>
            </p:cNvSpPr>
            <p:nvPr/>
          </p:nvSpPr>
          <p:spPr bwMode="auto">
            <a:xfrm flipH="1">
              <a:off x="2193" y="1104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29" name="Line 19"/>
            <p:cNvSpPr>
              <a:spLocks noChangeShapeType="1"/>
            </p:cNvSpPr>
            <p:nvPr/>
          </p:nvSpPr>
          <p:spPr bwMode="auto">
            <a:xfrm flipH="1">
              <a:off x="2193" y="1536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30" name="Line 20"/>
            <p:cNvSpPr>
              <a:spLocks noChangeShapeType="1"/>
            </p:cNvSpPr>
            <p:nvPr/>
          </p:nvSpPr>
          <p:spPr bwMode="auto">
            <a:xfrm flipH="1">
              <a:off x="2193" y="2208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31" name="Line 21"/>
            <p:cNvSpPr>
              <a:spLocks noChangeShapeType="1"/>
            </p:cNvSpPr>
            <p:nvPr/>
          </p:nvSpPr>
          <p:spPr bwMode="auto">
            <a:xfrm flipH="1">
              <a:off x="2193" y="3024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32" name="Line 22"/>
            <p:cNvSpPr>
              <a:spLocks noChangeShapeType="1"/>
            </p:cNvSpPr>
            <p:nvPr/>
          </p:nvSpPr>
          <p:spPr bwMode="auto">
            <a:xfrm flipH="1">
              <a:off x="2193" y="3408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33" name="Line 30"/>
            <p:cNvSpPr>
              <a:spLocks noChangeShapeType="1"/>
            </p:cNvSpPr>
            <p:nvPr/>
          </p:nvSpPr>
          <p:spPr bwMode="auto">
            <a:xfrm flipV="1">
              <a:off x="2400" y="1104"/>
              <a:ext cx="0" cy="2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sp>
        <p:nvSpPr>
          <p:cNvPr id="21" name="Line 32"/>
          <p:cNvSpPr>
            <a:spLocks noChangeShapeType="1"/>
          </p:cNvSpPr>
          <p:nvPr/>
        </p:nvSpPr>
        <p:spPr bwMode="auto">
          <a:xfrm rot="5400000" flipH="1">
            <a:off x="6573838" y="3829050"/>
            <a:ext cx="5715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grpSp>
        <p:nvGrpSpPr>
          <p:cNvPr id="22" name="Group 62"/>
          <p:cNvGrpSpPr>
            <a:grpSpLocks/>
          </p:cNvGrpSpPr>
          <p:nvPr/>
        </p:nvGrpSpPr>
        <p:grpSpPr bwMode="auto">
          <a:xfrm>
            <a:off x="5919788" y="1371600"/>
            <a:ext cx="1928812" cy="1752600"/>
            <a:chOff x="2769" y="864"/>
            <a:chExt cx="1215" cy="1104"/>
          </a:xfrm>
        </p:grpSpPr>
        <p:sp>
          <p:nvSpPr>
            <p:cNvPr id="186425" name="Rectangle 9"/>
            <p:cNvSpPr>
              <a:spLocks noChangeArrowheads="1"/>
            </p:cNvSpPr>
            <p:nvPr/>
          </p:nvSpPr>
          <p:spPr bwMode="auto">
            <a:xfrm>
              <a:off x="2769" y="864"/>
              <a:ext cx="1215" cy="264"/>
            </a:xfrm>
            <a:prstGeom prst="rect">
              <a:avLst/>
            </a:prstGeom>
            <a:solidFill>
              <a:srgbClr val="CCFF6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>
                  <a:latin typeface="+mn-ea"/>
                </a:rPr>
                <a:t>列译码器</a:t>
              </a:r>
            </a:p>
          </p:txBody>
        </p:sp>
        <p:sp>
          <p:nvSpPr>
            <p:cNvPr id="186426" name="Rectangle 10"/>
            <p:cNvSpPr>
              <a:spLocks noChangeArrowheads="1"/>
            </p:cNvSpPr>
            <p:nvPr/>
          </p:nvSpPr>
          <p:spPr bwMode="auto">
            <a:xfrm>
              <a:off x="2769" y="1104"/>
              <a:ext cx="1215" cy="528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 dirty="0">
                  <a:latin typeface="+mn-ea"/>
                </a:rPr>
                <a:t>512×4 </a:t>
              </a:r>
              <a:r>
                <a:rPr lang="en-US" altLang="zh-CN" sz="1400">
                  <a:latin typeface="+mn-ea"/>
                </a:rPr>
                <a:t>SRAM Cache</a:t>
              </a:r>
              <a:endParaRPr lang="en-US" altLang="zh-CN" sz="1400" dirty="0">
                <a:latin typeface="+mn-ea"/>
              </a:endParaRPr>
            </a:p>
            <a:p>
              <a:pPr algn="ctr"/>
              <a:r>
                <a:rPr lang="zh-CN" altLang="en-US" sz="1400" dirty="0">
                  <a:latin typeface="+mn-ea"/>
                </a:rPr>
                <a:t>最后读出行</a:t>
              </a:r>
            </a:p>
          </p:txBody>
        </p:sp>
        <p:sp>
          <p:nvSpPr>
            <p:cNvPr id="186427" name="Line 33"/>
            <p:cNvSpPr>
              <a:spLocks noChangeShapeType="1"/>
            </p:cNvSpPr>
            <p:nvPr/>
          </p:nvSpPr>
          <p:spPr bwMode="auto">
            <a:xfrm rot="5400000" flipH="1">
              <a:off x="3194" y="1800"/>
              <a:ext cx="33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26" name="Group 66"/>
          <p:cNvGrpSpPr>
            <a:grpSpLocks/>
          </p:cNvGrpSpPr>
          <p:nvPr/>
        </p:nvGrpSpPr>
        <p:grpSpPr bwMode="auto">
          <a:xfrm>
            <a:off x="2209800" y="1371600"/>
            <a:ext cx="2795588" cy="533400"/>
            <a:chOff x="432" y="864"/>
            <a:chExt cx="1761" cy="336"/>
          </a:xfrm>
        </p:grpSpPr>
        <p:sp>
          <p:nvSpPr>
            <p:cNvPr id="186422" name="Rectangle 4"/>
            <p:cNvSpPr>
              <a:spLocks noChangeArrowheads="1"/>
            </p:cNvSpPr>
            <p:nvPr/>
          </p:nvSpPr>
          <p:spPr bwMode="auto">
            <a:xfrm>
              <a:off x="1113" y="864"/>
              <a:ext cx="1080" cy="336"/>
            </a:xfrm>
            <a:prstGeom prst="rect">
              <a:avLst/>
            </a:prstGeom>
            <a:solidFill>
              <a:srgbClr val="FF66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ea"/>
                </a:rPr>
                <a:t>列地址锁存器</a:t>
              </a:r>
            </a:p>
          </p:txBody>
        </p:sp>
        <p:sp>
          <p:nvSpPr>
            <p:cNvPr id="186423" name="Text Box 37"/>
            <p:cNvSpPr txBox="1">
              <a:spLocks noChangeArrowheads="1"/>
            </p:cNvSpPr>
            <p:nvPr/>
          </p:nvSpPr>
          <p:spPr bwMode="auto">
            <a:xfrm>
              <a:off x="432" y="864"/>
              <a:ext cx="52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列选</a:t>
              </a:r>
              <a:r>
                <a:rPr lang="zh-CN" altLang="en-US" sz="1400" b="1">
                  <a:solidFill>
                    <a:schemeClr val="folHlink"/>
                  </a:solidFill>
                  <a:latin typeface="+mn-ea"/>
                </a:rPr>
                <a:t>通   </a:t>
              </a:r>
              <a:r>
                <a:rPr lang="en-US" altLang="zh-CN" sz="1400" b="1">
                  <a:solidFill>
                    <a:schemeClr val="folHlink"/>
                  </a:solidFill>
                  <a:latin typeface="+mn-ea"/>
                </a:rPr>
                <a:t>CAS</a:t>
              </a:r>
              <a:endParaRPr lang="en-US" altLang="zh-CN" sz="1400" b="1" baseline="-25000" dirty="0">
                <a:solidFill>
                  <a:schemeClr val="folHlink"/>
                </a:solidFill>
                <a:latin typeface="+mn-ea"/>
              </a:endParaRPr>
            </a:p>
          </p:txBody>
        </p:sp>
        <p:sp>
          <p:nvSpPr>
            <p:cNvPr id="186424" name="Line 38"/>
            <p:cNvSpPr>
              <a:spLocks noChangeShapeType="1"/>
            </p:cNvSpPr>
            <p:nvPr/>
          </p:nvSpPr>
          <p:spPr bwMode="auto">
            <a:xfrm>
              <a:off x="912" y="96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30" name="Group 63"/>
          <p:cNvGrpSpPr>
            <a:grpSpLocks/>
          </p:cNvGrpSpPr>
          <p:nvPr/>
        </p:nvGrpSpPr>
        <p:grpSpPr bwMode="auto">
          <a:xfrm>
            <a:off x="2209800" y="4976813"/>
            <a:ext cx="3709988" cy="814388"/>
            <a:chOff x="432" y="3135"/>
            <a:chExt cx="2337" cy="513"/>
          </a:xfrm>
        </p:grpSpPr>
        <p:sp>
          <p:nvSpPr>
            <p:cNvPr id="186417" name="Rectangle 8"/>
            <p:cNvSpPr>
              <a:spLocks noChangeArrowheads="1"/>
            </p:cNvSpPr>
            <p:nvPr/>
          </p:nvSpPr>
          <p:spPr bwMode="auto">
            <a:xfrm>
              <a:off x="1113" y="3264"/>
              <a:ext cx="1080" cy="384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+mn-ea"/>
                </a:rPr>
                <a:t>行地址和刷新控制</a:t>
              </a:r>
            </a:p>
          </p:txBody>
        </p:sp>
        <p:sp>
          <p:nvSpPr>
            <p:cNvPr id="186418" name="Line 23"/>
            <p:cNvSpPr>
              <a:spLocks noChangeShapeType="1"/>
            </p:cNvSpPr>
            <p:nvPr/>
          </p:nvSpPr>
          <p:spPr bwMode="auto">
            <a:xfrm flipH="1">
              <a:off x="2193" y="3552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9" name="Line 35"/>
            <p:cNvSpPr>
              <a:spLocks noChangeShapeType="1"/>
            </p:cNvSpPr>
            <p:nvPr/>
          </p:nvSpPr>
          <p:spPr bwMode="auto">
            <a:xfrm>
              <a:off x="912" y="3360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20" name="Line 36"/>
            <p:cNvSpPr>
              <a:spLocks noChangeShapeType="1"/>
            </p:cNvSpPr>
            <p:nvPr/>
          </p:nvSpPr>
          <p:spPr bwMode="auto">
            <a:xfrm>
              <a:off x="912" y="350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21" name="Text Box 39"/>
            <p:cNvSpPr txBox="1">
              <a:spLocks noChangeArrowheads="1"/>
            </p:cNvSpPr>
            <p:nvPr/>
          </p:nvSpPr>
          <p:spPr bwMode="auto">
            <a:xfrm>
              <a:off x="432" y="3135"/>
              <a:ext cx="528" cy="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行选通   </a:t>
              </a:r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RAS</a:t>
              </a:r>
            </a:p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刷新</a:t>
              </a:r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Ref</a:t>
              </a:r>
              <a:endParaRPr lang="en-US" altLang="zh-CN" sz="1400" b="1" baseline="-25000" dirty="0">
                <a:solidFill>
                  <a:schemeClr val="folHlink"/>
                </a:solidFill>
                <a:latin typeface="+mn-ea"/>
              </a:endParaRPr>
            </a:p>
          </p:txBody>
        </p:sp>
      </p:grpSp>
      <p:grpSp>
        <p:nvGrpSpPr>
          <p:cNvPr id="36" name="Group 68"/>
          <p:cNvGrpSpPr>
            <a:grpSpLocks/>
          </p:cNvGrpSpPr>
          <p:nvPr/>
        </p:nvGrpSpPr>
        <p:grpSpPr bwMode="auto">
          <a:xfrm>
            <a:off x="2141539" y="1752600"/>
            <a:ext cx="1135063" cy="2895600"/>
            <a:chOff x="389" y="1104"/>
            <a:chExt cx="715" cy="1824"/>
          </a:xfrm>
        </p:grpSpPr>
        <p:sp>
          <p:nvSpPr>
            <p:cNvPr id="186410" name="Line 25"/>
            <p:cNvSpPr>
              <a:spLocks noChangeShapeType="1"/>
            </p:cNvSpPr>
            <p:nvPr/>
          </p:nvSpPr>
          <p:spPr bwMode="auto">
            <a:xfrm>
              <a:off x="912" y="110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1" name="Line 26"/>
            <p:cNvSpPr>
              <a:spLocks noChangeShapeType="1"/>
            </p:cNvSpPr>
            <p:nvPr/>
          </p:nvSpPr>
          <p:spPr bwMode="auto">
            <a:xfrm>
              <a:off x="912" y="158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2" name="Line 27"/>
            <p:cNvSpPr>
              <a:spLocks noChangeShapeType="1"/>
            </p:cNvSpPr>
            <p:nvPr/>
          </p:nvSpPr>
          <p:spPr bwMode="auto">
            <a:xfrm>
              <a:off x="912" y="2256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3" name="Line 28"/>
            <p:cNvSpPr>
              <a:spLocks noChangeShapeType="1"/>
            </p:cNvSpPr>
            <p:nvPr/>
          </p:nvSpPr>
          <p:spPr bwMode="auto">
            <a:xfrm>
              <a:off x="912" y="2928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4" name="Line 29"/>
            <p:cNvSpPr>
              <a:spLocks noChangeShapeType="1"/>
            </p:cNvSpPr>
            <p:nvPr/>
          </p:nvSpPr>
          <p:spPr bwMode="auto">
            <a:xfrm flipH="1">
              <a:off x="912" y="1104"/>
              <a:ext cx="0" cy="18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5" name="Line 34"/>
            <p:cNvSpPr>
              <a:spLocks noChangeShapeType="1"/>
            </p:cNvSpPr>
            <p:nvPr/>
          </p:nvSpPr>
          <p:spPr bwMode="auto">
            <a:xfrm flipH="1">
              <a:off x="480" y="2112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16" name="Text Box 40"/>
            <p:cNvSpPr txBox="1">
              <a:spLocks noChangeArrowheads="1"/>
            </p:cNvSpPr>
            <p:nvPr/>
          </p:nvSpPr>
          <p:spPr bwMode="auto">
            <a:xfrm>
              <a:off x="389" y="1934"/>
              <a:ext cx="62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地址</a:t>
              </a:r>
            </a:p>
            <a:p>
              <a:pPr algn="ctr"/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0</a:t>
              </a:r>
              <a:r>
                <a:rPr lang="en-US" altLang="zh-CN" b="1" dirty="0">
                  <a:solidFill>
                    <a:schemeClr val="folHlink"/>
                  </a:solidFill>
                  <a:latin typeface="+mn-ea"/>
                </a:rPr>
                <a:t>~A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10</a:t>
              </a:r>
            </a:p>
          </p:txBody>
        </p:sp>
      </p:grpSp>
      <p:grpSp>
        <p:nvGrpSpPr>
          <p:cNvPr id="44" name="Group 67"/>
          <p:cNvGrpSpPr>
            <a:grpSpLocks/>
          </p:cNvGrpSpPr>
          <p:nvPr/>
        </p:nvGrpSpPr>
        <p:grpSpPr bwMode="auto">
          <a:xfrm>
            <a:off x="4953000" y="914400"/>
            <a:ext cx="1219200" cy="609600"/>
            <a:chOff x="2160" y="576"/>
            <a:chExt cx="768" cy="384"/>
          </a:xfrm>
        </p:grpSpPr>
        <p:sp>
          <p:nvSpPr>
            <p:cNvPr id="186408" name="Line 31"/>
            <p:cNvSpPr>
              <a:spLocks noChangeShapeType="1"/>
            </p:cNvSpPr>
            <p:nvPr/>
          </p:nvSpPr>
          <p:spPr bwMode="auto">
            <a:xfrm flipH="1">
              <a:off x="2208" y="960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09" name="Text Box 41"/>
            <p:cNvSpPr txBox="1">
              <a:spLocks noChangeArrowheads="1"/>
            </p:cNvSpPr>
            <p:nvPr/>
          </p:nvSpPr>
          <p:spPr bwMode="auto">
            <a:xfrm>
              <a:off x="2160" y="576"/>
              <a:ext cx="7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列地址</a:t>
              </a:r>
            </a:p>
            <a:p>
              <a:pPr algn="ctr"/>
              <a:r>
                <a:rPr lang="en-US" altLang="zh-CN" sz="1400" b="1">
                  <a:solidFill>
                    <a:schemeClr val="folHlink"/>
                  </a:solidFill>
                  <a:latin typeface="+mn-ea"/>
                </a:rPr>
                <a:t>CA</a:t>
              </a:r>
              <a:r>
                <a:rPr lang="en-US" altLang="zh-CN" sz="1400" b="1" baseline="-25000">
                  <a:solidFill>
                    <a:schemeClr val="folHlink"/>
                  </a:solidFill>
                  <a:latin typeface="+mn-ea"/>
                </a:rPr>
                <a:t>0</a:t>
              </a:r>
              <a:r>
                <a:rPr lang="en-US" altLang="zh-CN" sz="1400" b="1">
                  <a:solidFill>
                    <a:schemeClr val="folHlink"/>
                  </a:solidFill>
                  <a:latin typeface="+mn-ea"/>
                </a:rPr>
                <a:t>~CA</a:t>
              </a:r>
              <a:r>
                <a:rPr lang="en-US" altLang="zh-CN" sz="1400" b="1" baseline="-25000">
                  <a:solidFill>
                    <a:schemeClr val="folHlink"/>
                  </a:solidFill>
                  <a:latin typeface="+mn-ea"/>
                </a:rPr>
                <a:t>8</a:t>
              </a:r>
              <a:endParaRPr lang="en-US" altLang="zh-CN" sz="1400" b="1" baseline="-25000" dirty="0">
                <a:solidFill>
                  <a:schemeClr val="folHlink"/>
                </a:solidFill>
                <a:latin typeface="+mn-ea"/>
              </a:endParaRPr>
            </a:p>
          </p:txBody>
        </p:sp>
      </p:grpSp>
      <p:grpSp>
        <p:nvGrpSpPr>
          <p:cNvPr id="47" name="Group 61"/>
          <p:cNvGrpSpPr>
            <a:grpSpLocks/>
          </p:cNvGrpSpPr>
          <p:nvPr/>
        </p:nvGrpSpPr>
        <p:grpSpPr bwMode="auto">
          <a:xfrm>
            <a:off x="4857750" y="3871914"/>
            <a:ext cx="1219200" cy="623887"/>
            <a:chOff x="2100" y="2439"/>
            <a:chExt cx="768" cy="393"/>
          </a:xfrm>
        </p:grpSpPr>
        <p:sp>
          <p:nvSpPr>
            <p:cNvPr id="186406" name="Line 24"/>
            <p:cNvSpPr>
              <a:spLocks noChangeShapeType="1"/>
            </p:cNvSpPr>
            <p:nvPr/>
          </p:nvSpPr>
          <p:spPr bwMode="auto">
            <a:xfrm flipH="1">
              <a:off x="2193" y="2832"/>
              <a:ext cx="5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6407" name="Text Box 42"/>
            <p:cNvSpPr txBox="1">
              <a:spLocks noChangeArrowheads="1"/>
            </p:cNvSpPr>
            <p:nvPr/>
          </p:nvSpPr>
          <p:spPr bwMode="auto">
            <a:xfrm>
              <a:off x="2100" y="2439"/>
              <a:ext cx="76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行地址</a:t>
              </a:r>
            </a:p>
            <a:p>
              <a:pPr algn="ctr"/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RA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0</a:t>
              </a:r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~RA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10</a:t>
              </a:r>
            </a:p>
          </p:txBody>
        </p:sp>
      </p:grpSp>
      <p:grpSp>
        <p:nvGrpSpPr>
          <p:cNvPr id="50" name="Group 65"/>
          <p:cNvGrpSpPr>
            <a:grpSpLocks/>
          </p:cNvGrpSpPr>
          <p:nvPr/>
        </p:nvGrpSpPr>
        <p:grpSpPr bwMode="auto">
          <a:xfrm>
            <a:off x="5948364" y="4114800"/>
            <a:ext cx="3081337" cy="1676400"/>
            <a:chOff x="2787" y="2592"/>
            <a:chExt cx="1941" cy="1056"/>
          </a:xfrm>
        </p:grpSpPr>
        <p:sp>
          <p:nvSpPr>
            <p:cNvPr id="186386" name="Rectangle 12"/>
            <p:cNvSpPr>
              <a:spLocks noChangeArrowheads="1"/>
            </p:cNvSpPr>
            <p:nvPr/>
          </p:nvSpPr>
          <p:spPr bwMode="auto">
            <a:xfrm>
              <a:off x="3057" y="2592"/>
              <a:ext cx="945" cy="105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DRAM</a:t>
              </a:r>
              <a:r>
                <a:rPr lang="zh-CN" altLang="en-US" sz="1400">
                  <a:latin typeface="+mn-ea"/>
                </a:rPr>
                <a:t>阵列</a:t>
              </a:r>
            </a:p>
            <a:p>
              <a:pPr algn="ctr"/>
              <a:r>
                <a:rPr lang="en-US" altLang="zh-CN" sz="1400">
                  <a:latin typeface="+mn-ea"/>
                </a:rPr>
                <a:t>2048×512×4</a:t>
              </a:r>
            </a:p>
          </p:txBody>
        </p:sp>
        <p:sp>
          <p:nvSpPr>
            <p:cNvPr id="186387" name="Rectangle 13"/>
            <p:cNvSpPr>
              <a:spLocks noChangeArrowheads="1"/>
            </p:cNvSpPr>
            <p:nvPr/>
          </p:nvSpPr>
          <p:spPr bwMode="auto">
            <a:xfrm>
              <a:off x="2787" y="2592"/>
              <a:ext cx="270" cy="1056"/>
            </a:xfrm>
            <a:prstGeom prst="rect">
              <a:avLst/>
            </a:prstGeom>
            <a:solidFill>
              <a:srgbClr val="CCFF66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/>
            <a:p>
              <a:pPr algn="ctr"/>
              <a:r>
                <a:rPr lang="zh-CN" altLang="en-US" sz="1400">
                  <a:latin typeface="+mn-ea"/>
                </a:rPr>
                <a:t>行译码器</a:t>
              </a:r>
            </a:p>
          </p:txBody>
        </p:sp>
        <p:sp>
          <p:nvSpPr>
            <p:cNvPr id="186388" name="Rectangle 43"/>
            <p:cNvSpPr>
              <a:spLocks noChangeArrowheads="1"/>
            </p:cNvSpPr>
            <p:nvPr/>
          </p:nvSpPr>
          <p:spPr bwMode="auto">
            <a:xfrm>
              <a:off x="3984" y="2592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R0</a:t>
              </a:r>
            </a:p>
          </p:txBody>
        </p:sp>
        <p:sp>
          <p:nvSpPr>
            <p:cNvPr id="186389" name="Rectangle 44"/>
            <p:cNvSpPr>
              <a:spLocks noChangeArrowheads="1"/>
            </p:cNvSpPr>
            <p:nvPr/>
          </p:nvSpPr>
          <p:spPr bwMode="auto">
            <a:xfrm>
              <a:off x="3984" y="2688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R1</a:t>
              </a:r>
            </a:p>
          </p:txBody>
        </p:sp>
        <p:sp>
          <p:nvSpPr>
            <p:cNvPr id="186390" name="Rectangle 45"/>
            <p:cNvSpPr>
              <a:spLocks noChangeArrowheads="1"/>
            </p:cNvSpPr>
            <p:nvPr/>
          </p:nvSpPr>
          <p:spPr bwMode="auto">
            <a:xfrm>
              <a:off x="3984" y="2784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R2</a:t>
              </a:r>
            </a:p>
          </p:txBody>
        </p:sp>
        <p:sp>
          <p:nvSpPr>
            <p:cNvPr id="186391" name="Rectangle 46"/>
            <p:cNvSpPr>
              <a:spLocks noChangeArrowheads="1"/>
            </p:cNvSpPr>
            <p:nvPr/>
          </p:nvSpPr>
          <p:spPr bwMode="auto">
            <a:xfrm>
              <a:off x="3984" y="2880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R3</a:t>
              </a:r>
            </a:p>
          </p:txBody>
        </p:sp>
        <p:sp>
          <p:nvSpPr>
            <p:cNvPr id="186392" name="Rectangle 47"/>
            <p:cNvSpPr>
              <a:spLocks noChangeArrowheads="1"/>
            </p:cNvSpPr>
            <p:nvPr/>
          </p:nvSpPr>
          <p:spPr bwMode="auto">
            <a:xfrm>
              <a:off x="3984" y="2976"/>
              <a:ext cx="744" cy="96"/>
            </a:xfrm>
            <a:prstGeom prst="rect">
              <a:avLst/>
            </a:prstGeom>
            <a:solidFill>
              <a:srgbClr val="00B0F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R4</a:t>
              </a:r>
            </a:p>
          </p:txBody>
        </p:sp>
        <p:sp>
          <p:nvSpPr>
            <p:cNvPr id="186393" name="Rectangle 48"/>
            <p:cNvSpPr>
              <a:spLocks noChangeArrowheads="1"/>
            </p:cNvSpPr>
            <p:nvPr/>
          </p:nvSpPr>
          <p:spPr bwMode="auto">
            <a:xfrm>
              <a:off x="3984" y="3072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R5</a:t>
              </a:r>
            </a:p>
          </p:txBody>
        </p:sp>
        <p:sp>
          <p:nvSpPr>
            <p:cNvPr id="186394" name="Rectangle 49"/>
            <p:cNvSpPr>
              <a:spLocks noChangeArrowheads="1"/>
            </p:cNvSpPr>
            <p:nvPr/>
          </p:nvSpPr>
          <p:spPr bwMode="auto">
            <a:xfrm>
              <a:off x="3984" y="3168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R6</a:t>
              </a:r>
            </a:p>
          </p:txBody>
        </p:sp>
        <p:sp>
          <p:nvSpPr>
            <p:cNvPr id="186395" name="Rectangle 50"/>
            <p:cNvSpPr>
              <a:spLocks noChangeArrowheads="1"/>
            </p:cNvSpPr>
            <p:nvPr/>
          </p:nvSpPr>
          <p:spPr bwMode="auto">
            <a:xfrm>
              <a:off x="3984" y="3264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R7</a:t>
              </a:r>
            </a:p>
          </p:txBody>
        </p:sp>
        <p:sp>
          <p:nvSpPr>
            <p:cNvPr id="186396" name="Rectangle 51"/>
            <p:cNvSpPr>
              <a:spLocks noChangeArrowheads="1"/>
            </p:cNvSpPr>
            <p:nvPr/>
          </p:nvSpPr>
          <p:spPr bwMode="auto">
            <a:xfrm>
              <a:off x="3984" y="3360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…</a:t>
              </a:r>
            </a:p>
          </p:txBody>
        </p:sp>
        <p:sp>
          <p:nvSpPr>
            <p:cNvPr id="186397" name="Rectangle 52"/>
            <p:cNvSpPr>
              <a:spLocks noChangeArrowheads="1"/>
            </p:cNvSpPr>
            <p:nvPr/>
          </p:nvSpPr>
          <p:spPr bwMode="auto">
            <a:xfrm>
              <a:off x="3984" y="3456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r>
                <a:rPr lang="en-US" altLang="zh-CN" sz="1400">
                  <a:latin typeface="+mn-ea"/>
                </a:rPr>
                <a:t>R2046</a:t>
              </a:r>
            </a:p>
          </p:txBody>
        </p:sp>
        <p:sp>
          <p:nvSpPr>
            <p:cNvPr id="186398" name="Rectangle 53"/>
            <p:cNvSpPr>
              <a:spLocks noChangeArrowheads="1"/>
            </p:cNvSpPr>
            <p:nvPr/>
          </p:nvSpPr>
          <p:spPr bwMode="auto">
            <a:xfrm>
              <a:off x="3984" y="3552"/>
              <a:ext cx="744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399" name="Rectangle 54"/>
            <p:cNvSpPr>
              <a:spLocks noChangeArrowheads="1"/>
            </p:cNvSpPr>
            <p:nvPr/>
          </p:nvSpPr>
          <p:spPr bwMode="auto">
            <a:xfrm flipV="1">
              <a:off x="3984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400" name="Rectangle 55"/>
            <p:cNvSpPr>
              <a:spLocks noChangeArrowheads="1"/>
            </p:cNvSpPr>
            <p:nvPr/>
          </p:nvSpPr>
          <p:spPr bwMode="auto">
            <a:xfrm flipV="1">
              <a:off x="4080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401" name="Rectangle 56"/>
            <p:cNvSpPr>
              <a:spLocks noChangeArrowheads="1"/>
            </p:cNvSpPr>
            <p:nvPr/>
          </p:nvSpPr>
          <p:spPr bwMode="auto">
            <a:xfrm flipV="1">
              <a:off x="4176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402" name="Rectangle 57"/>
            <p:cNvSpPr>
              <a:spLocks noChangeArrowheads="1"/>
            </p:cNvSpPr>
            <p:nvPr/>
          </p:nvSpPr>
          <p:spPr bwMode="auto">
            <a:xfrm flipV="1">
              <a:off x="4272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403" name="Rectangle 58"/>
            <p:cNvSpPr>
              <a:spLocks noChangeArrowheads="1"/>
            </p:cNvSpPr>
            <p:nvPr/>
          </p:nvSpPr>
          <p:spPr bwMode="auto">
            <a:xfrm flipV="1">
              <a:off x="4368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404" name="Rectangle 59"/>
            <p:cNvSpPr>
              <a:spLocks noChangeArrowheads="1"/>
            </p:cNvSpPr>
            <p:nvPr/>
          </p:nvSpPr>
          <p:spPr bwMode="auto">
            <a:xfrm flipV="1">
              <a:off x="4464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  <p:sp>
          <p:nvSpPr>
            <p:cNvPr id="186405" name="Rectangle 60"/>
            <p:cNvSpPr>
              <a:spLocks noChangeArrowheads="1"/>
            </p:cNvSpPr>
            <p:nvPr/>
          </p:nvSpPr>
          <p:spPr bwMode="auto">
            <a:xfrm flipV="1">
              <a:off x="4560" y="3552"/>
              <a:ext cx="96" cy="96"/>
            </a:xfrm>
            <a:prstGeom prst="rect">
              <a:avLst/>
            </a:prstGeom>
            <a:solidFill>
              <a:srgbClr val="FF9900"/>
            </a:solidFill>
            <a:ln w="1905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wrap="none" anchor="ctr"/>
            <a:lstStyle/>
            <a:p>
              <a:pPr algn="ctr"/>
              <a:endParaRPr lang="zh-CN" altLang="zh-CN" sz="140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92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EDRAM</a:t>
            </a:r>
            <a:r>
              <a:rPr lang="zh-CN" altLang="en-US"/>
              <a:t>芯片读取过程（</a:t>
            </a:r>
            <a:r>
              <a:rPr lang="en-US" altLang="zh-CN"/>
              <a:t>1</a:t>
            </a:r>
            <a:r>
              <a:rPr lang="zh-CN" altLang="en-US"/>
              <a:t>）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5000" y="6096000"/>
            <a:ext cx="8153400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在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DRAM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芯片中增加小容量</a:t>
            </a:r>
            <a:r>
              <a:rPr lang="en-US" altLang="zh-CN" sz="2000" b="1" dirty="0">
                <a:solidFill>
                  <a:srgbClr val="C00000"/>
                </a:solidFill>
                <a:latin typeface="+mn-ea"/>
              </a:rPr>
              <a:t>SRAM Cache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14688" y="1371600"/>
            <a:ext cx="1714500" cy="533400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列地址锁存器</a:t>
            </a:r>
          </a:p>
        </p:txBody>
      </p:sp>
      <p:sp>
        <p:nvSpPr>
          <p:cNvPr id="187396" name="Rectangle 4"/>
          <p:cNvSpPr>
            <a:spLocks noChangeArrowheads="1"/>
          </p:cNvSpPr>
          <p:nvPr/>
        </p:nvSpPr>
        <p:spPr bwMode="auto">
          <a:xfrm>
            <a:off x="3214688" y="2286000"/>
            <a:ext cx="1714500" cy="3810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sz="1400" b="1">
                <a:solidFill>
                  <a:schemeClr val="bg1"/>
                </a:solidFill>
                <a:latin typeface="+mn-ea"/>
              </a:rPr>
              <a:t>位比较器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14688" y="4343400"/>
            <a:ext cx="1714500" cy="609600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行地址锁存器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214688" y="3124200"/>
            <a:ext cx="1714500" cy="8382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最后读出行</a:t>
            </a: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地址锁存器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214688" y="5181600"/>
            <a:ext cx="1714500" cy="6096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行地址和刷新控制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843588" y="1371600"/>
            <a:ext cx="1928812" cy="4191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latin typeface="+mn-ea"/>
              </a:rPr>
              <a:t>列译码器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843588" y="1752600"/>
            <a:ext cx="1928812" cy="8382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 dirty="0">
                <a:solidFill>
                  <a:srgbClr val="003300"/>
                </a:solidFill>
                <a:latin typeface="+mn-ea"/>
              </a:rPr>
              <a:t>512×4 </a:t>
            </a:r>
            <a:r>
              <a:rPr lang="en-US" altLang="zh-CN" sz="1400" b="1">
                <a:solidFill>
                  <a:srgbClr val="003300"/>
                </a:solidFill>
                <a:latin typeface="+mn-ea"/>
              </a:rPr>
              <a:t>SRAM Cache</a:t>
            </a:r>
            <a:endParaRPr lang="en-US" altLang="zh-CN" sz="1400" b="1" dirty="0">
              <a:solidFill>
                <a:srgbClr val="003300"/>
              </a:solidFill>
              <a:latin typeface="+mn-ea"/>
            </a:endParaRPr>
          </a:p>
          <a:p>
            <a:pPr algn="ctr"/>
            <a:r>
              <a:rPr lang="zh-CN" altLang="en-US" sz="1400" b="1" dirty="0">
                <a:solidFill>
                  <a:srgbClr val="003300"/>
                </a:solidFill>
                <a:latin typeface="+mn-ea"/>
              </a:rPr>
              <a:t>最后读出行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843588" y="3124200"/>
            <a:ext cx="1928812" cy="4191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latin typeface="+mn-ea"/>
              </a:rPr>
              <a:t>读出放大和列写选择</a:t>
            </a:r>
          </a:p>
        </p:txBody>
      </p:sp>
      <p:sp>
        <p:nvSpPr>
          <p:cNvPr id="187403" name="Rectangle 11"/>
          <p:cNvSpPr>
            <a:spLocks noChangeArrowheads="1"/>
          </p:cNvSpPr>
          <p:nvPr/>
        </p:nvSpPr>
        <p:spPr bwMode="auto">
          <a:xfrm>
            <a:off x="6300789" y="4114800"/>
            <a:ext cx="1500187" cy="1676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latin typeface="+mn-ea"/>
              </a:rPr>
              <a:t>DRAM</a:t>
            </a:r>
            <a:r>
              <a:rPr lang="zh-CN" altLang="en-US" sz="1400" b="1">
                <a:latin typeface="+mn-ea"/>
              </a:rPr>
              <a:t>阵列</a:t>
            </a:r>
          </a:p>
          <a:p>
            <a:pPr algn="ctr"/>
            <a:r>
              <a:rPr lang="en-US" altLang="zh-CN" sz="1400" b="1">
                <a:latin typeface="+mn-ea"/>
              </a:rPr>
              <a:t>2048×512×4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872164" y="4114800"/>
            <a:ext cx="428625" cy="16764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pPr algn="ctr"/>
            <a:r>
              <a:rPr lang="zh-CN" altLang="en-US" sz="1400" b="1">
                <a:latin typeface="+mn-ea"/>
              </a:rPr>
              <a:t>行译码器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8510588" y="1371600"/>
            <a:ext cx="1143000" cy="2209800"/>
          </a:xfrm>
          <a:prstGeom prst="rect">
            <a:avLst/>
          </a:prstGeom>
          <a:solidFill>
            <a:srgbClr val="FF00FF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latin typeface="+mn-ea"/>
              </a:rPr>
              <a:t>I/O</a:t>
            </a:r>
            <a:r>
              <a:rPr lang="zh-CN" altLang="en-US" sz="1400" b="1">
                <a:latin typeface="+mn-ea"/>
              </a:rPr>
              <a:t>控制</a:t>
            </a:r>
          </a:p>
          <a:p>
            <a:pPr algn="ctr"/>
            <a:r>
              <a:rPr lang="zh-CN" altLang="en-US" sz="1400" b="1">
                <a:latin typeface="+mn-ea"/>
              </a:rPr>
              <a:t>和</a:t>
            </a:r>
          </a:p>
          <a:p>
            <a:pPr algn="ctr"/>
            <a:r>
              <a:rPr lang="zh-CN" altLang="en-US" sz="1400" b="1">
                <a:latin typeface="+mn-ea"/>
              </a:rPr>
              <a:t>数据锁存器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748588" y="1981200"/>
            <a:ext cx="785812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07" name="Line 15"/>
          <p:cNvSpPr>
            <a:spLocks noChangeShapeType="1"/>
          </p:cNvSpPr>
          <p:nvPr/>
        </p:nvSpPr>
        <p:spPr bwMode="auto">
          <a:xfrm flipH="1">
            <a:off x="7772400" y="3352800"/>
            <a:ext cx="762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H="1">
            <a:off x="9653588" y="2438400"/>
            <a:ext cx="785812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09" name="Line 17"/>
          <p:cNvSpPr>
            <a:spLocks noChangeShapeType="1"/>
          </p:cNvSpPr>
          <p:nvPr/>
        </p:nvSpPr>
        <p:spPr bwMode="auto">
          <a:xfrm flipH="1">
            <a:off x="4929188" y="17526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0" name="Line 18"/>
          <p:cNvSpPr>
            <a:spLocks noChangeShapeType="1"/>
          </p:cNvSpPr>
          <p:nvPr/>
        </p:nvSpPr>
        <p:spPr bwMode="auto">
          <a:xfrm flipH="1">
            <a:off x="4929188" y="24384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1" name="Line 19"/>
          <p:cNvSpPr>
            <a:spLocks noChangeShapeType="1"/>
          </p:cNvSpPr>
          <p:nvPr/>
        </p:nvSpPr>
        <p:spPr bwMode="auto">
          <a:xfrm flipH="1">
            <a:off x="4929188" y="35052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2" name="Line 20"/>
          <p:cNvSpPr>
            <a:spLocks noChangeShapeType="1"/>
          </p:cNvSpPr>
          <p:nvPr/>
        </p:nvSpPr>
        <p:spPr bwMode="auto">
          <a:xfrm flipH="1">
            <a:off x="4929188" y="48006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3" name="Line 21"/>
          <p:cNvSpPr>
            <a:spLocks noChangeShapeType="1"/>
          </p:cNvSpPr>
          <p:nvPr/>
        </p:nvSpPr>
        <p:spPr bwMode="auto">
          <a:xfrm flipH="1">
            <a:off x="4929188" y="54102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4929188" y="5638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H="1">
            <a:off x="4929188" y="4495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6" name="Line 24"/>
          <p:cNvSpPr>
            <a:spLocks noChangeShapeType="1"/>
          </p:cNvSpPr>
          <p:nvPr/>
        </p:nvSpPr>
        <p:spPr bwMode="auto">
          <a:xfrm>
            <a:off x="2895600" y="1752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7" name="Line 25"/>
          <p:cNvSpPr>
            <a:spLocks noChangeShapeType="1"/>
          </p:cNvSpPr>
          <p:nvPr/>
        </p:nvSpPr>
        <p:spPr bwMode="auto">
          <a:xfrm>
            <a:off x="2895600" y="2514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8" name="Line 26"/>
          <p:cNvSpPr>
            <a:spLocks noChangeShapeType="1"/>
          </p:cNvSpPr>
          <p:nvPr/>
        </p:nvSpPr>
        <p:spPr bwMode="auto">
          <a:xfrm>
            <a:off x="2895600" y="35814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19" name="Line 27"/>
          <p:cNvSpPr>
            <a:spLocks noChangeShapeType="1"/>
          </p:cNvSpPr>
          <p:nvPr/>
        </p:nvSpPr>
        <p:spPr bwMode="auto">
          <a:xfrm>
            <a:off x="2895600" y="46482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20" name="Line 28"/>
          <p:cNvSpPr>
            <a:spLocks noChangeShapeType="1"/>
          </p:cNvSpPr>
          <p:nvPr/>
        </p:nvSpPr>
        <p:spPr bwMode="auto">
          <a:xfrm flipH="1">
            <a:off x="2895600" y="1752600"/>
            <a:ext cx="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21" name="Line 29"/>
          <p:cNvSpPr>
            <a:spLocks noChangeShapeType="1"/>
          </p:cNvSpPr>
          <p:nvPr/>
        </p:nvSpPr>
        <p:spPr bwMode="auto">
          <a:xfrm flipV="1">
            <a:off x="5257800" y="1752600"/>
            <a:ext cx="0" cy="3657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H="1">
            <a:off x="4953000" y="15240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rot="5400000" flipH="1">
            <a:off x="6497638" y="3829050"/>
            <a:ext cx="5715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 rot="5400000" flipH="1">
            <a:off x="6516688" y="2857500"/>
            <a:ext cx="533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25" name="Line 33"/>
          <p:cNvSpPr>
            <a:spLocks noChangeShapeType="1"/>
          </p:cNvSpPr>
          <p:nvPr/>
        </p:nvSpPr>
        <p:spPr bwMode="auto">
          <a:xfrm>
            <a:off x="2895600" y="5334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26" name="Line 34"/>
          <p:cNvSpPr>
            <a:spLocks noChangeShapeType="1"/>
          </p:cNvSpPr>
          <p:nvPr/>
        </p:nvSpPr>
        <p:spPr bwMode="auto">
          <a:xfrm>
            <a:off x="2895600" y="5562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27" name="Text Box 35"/>
          <p:cNvSpPr txBox="1">
            <a:spLocks noChangeArrowheads="1"/>
          </p:cNvSpPr>
          <p:nvPr/>
        </p:nvSpPr>
        <p:spPr bwMode="auto">
          <a:xfrm>
            <a:off x="2133600" y="1371601"/>
            <a:ext cx="83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folHlink"/>
                </a:solidFill>
                <a:latin typeface="+mn-ea"/>
              </a:rPr>
              <a:t>列选</a:t>
            </a:r>
            <a:r>
              <a:rPr lang="zh-CN" altLang="en-US" sz="1400" b="1">
                <a:solidFill>
                  <a:schemeClr val="folHlink"/>
                </a:solidFill>
                <a:latin typeface="+mn-ea"/>
              </a:rPr>
              <a:t>通   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CAS</a:t>
            </a:r>
            <a:endParaRPr lang="en-US" altLang="zh-CN" sz="1400" b="1" baseline="-25000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87428" name="Line 36"/>
          <p:cNvSpPr>
            <a:spLocks noChangeShapeType="1"/>
          </p:cNvSpPr>
          <p:nvPr/>
        </p:nvSpPr>
        <p:spPr bwMode="auto">
          <a:xfrm>
            <a:off x="2895600" y="1524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7429" name="Text Box 37"/>
          <p:cNvSpPr txBox="1">
            <a:spLocks noChangeArrowheads="1"/>
          </p:cNvSpPr>
          <p:nvPr/>
        </p:nvSpPr>
        <p:spPr bwMode="auto">
          <a:xfrm>
            <a:off x="2209800" y="4953000"/>
            <a:ext cx="838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folHlink"/>
                </a:solidFill>
                <a:latin typeface="+mn-ea"/>
              </a:rPr>
              <a:t>行选通   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RAS</a:t>
            </a:r>
          </a:p>
          <a:p>
            <a:pPr algn="ctr"/>
            <a:r>
              <a:rPr lang="zh-CN" altLang="en-US" sz="1400" b="1">
                <a:solidFill>
                  <a:schemeClr val="folHlink"/>
                </a:solidFill>
                <a:latin typeface="+mn-ea"/>
              </a:rPr>
              <a:t>刷新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Ref</a:t>
            </a:r>
            <a:endParaRPr lang="en-US" altLang="zh-CN" sz="1400" b="1" baseline="-25000">
              <a:solidFill>
                <a:schemeClr val="folHlink"/>
              </a:solidFill>
              <a:latin typeface="+mn-ea"/>
            </a:endParaRPr>
          </a:p>
        </p:txBody>
      </p:sp>
      <p:grpSp>
        <p:nvGrpSpPr>
          <p:cNvPr id="40" name="Group 38"/>
          <p:cNvGrpSpPr>
            <a:grpSpLocks/>
          </p:cNvGrpSpPr>
          <p:nvPr/>
        </p:nvGrpSpPr>
        <p:grpSpPr bwMode="auto">
          <a:xfrm>
            <a:off x="2046288" y="3068638"/>
            <a:ext cx="990600" cy="584200"/>
            <a:chOff x="185" y="1933"/>
            <a:chExt cx="624" cy="368"/>
          </a:xfrm>
        </p:grpSpPr>
        <p:sp>
          <p:nvSpPr>
            <p:cNvPr id="187456" name="Line 39"/>
            <p:cNvSpPr>
              <a:spLocks noChangeShapeType="1"/>
            </p:cNvSpPr>
            <p:nvPr/>
          </p:nvSpPr>
          <p:spPr bwMode="auto">
            <a:xfrm flipH="1">
              <a:off x="288" y="2112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7457" name="Text Box 40"/>
            <p:cNvSpPr txBox="1">
              <a:spLocks noChangeArrowheads="1"/>
            </p:cNvSpPr>
            <p:nvPr/>
          </p:nvSpPr>
          <p:spPr bwMode="auto">
            <a:xfrm>
              <a:off x="185" y="1933"/>
              <a:ext cx="62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地址</a:t>
              </a:r>
            </a:p>
            <a:p>
              <a:pPr algn="ctr"/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0</a:t>
              </a:r>
              <a:r>
                <a:rPr lang="en-US" altLang="zh-CN" b="1" dirty="0">
                  <a:solidFill>
                    <a:schemeClr val="folHlink"/>
                  </a:solidFill>
                  <a:latin typeface="+mn-ea"/>
                </a:rPr>
                <a:t>~</a:t>
              </a:r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10</a:t>
              </a:r>
            </a:p>
          </p:txBody>
        </p:sp>
      </p:grp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876800" y="914401"/>
            <a:ext cx="121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folHlink"/>
                </a:solidFill>
                <a:latin typeface="+mn-ea"/>
              </a:rPr>
              <a:t>列地址</a:t>
            </a:r>
          </a:p>
          <a:p>
            <a:pPr algn="ctr"/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CA</a:t>
            </a:r>
            <a:r>
              <a:rPr lang="en-US" altLang="zh-CN" sz="1400" b="1" baseline="-25000">
                <a:solidFill>
                  <a:schemeClr val="folHlink"/>
                </a:solidFill>
                <a:latin typeface="+mn-ea"/>
              </a:rPr>
              <a:t>0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~CA</a:t>
            </a:r>
            <a:r>
              <a:rPr lang="en-US" altLang="zh-CN" sz="1400" b="1" baseline="-25000">
                <a:solidFill>
                  <a:schemeClr val="folHlink"/>
                </a:solidFill>
                <a:latin typeface="+mn-ea"/>
              </a:rPr>
              <a:t>8</a:t>
            </a:r>
            <a:endParaRPr lang="en-US" altLang="zh-CN" sz="1400" b="1" baseline="-25000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87432" name="Text Box 42"/>
          <p:cNvSpPr txBox="1">
            <a:spLocks noChangeArrowheads="1"/>
          </p:cNvSpPr>
          <p:nvPr/>
        </p:nvSpPr>
        <p:spPr bwMode="auto">
          <a:xfrm>
            <a:off x="4781550" y="3871914"/>
            <a:ext cx="121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folHlink"/>
                </a:solidFill>
                <a:latin typeface="+mn-ea"/>
              </a:rPr>
              <a:t>行地址</a:t>
            </a:r>
          </a:p>
          <a:p>
            <a:pPr algn="ctr"/>
            <a:r>
              <a:rPr lang="en-US" altLang="zh-CN" sz="1400" b="1" dirty="0">
                <a:solidFill>
                  <a:schemeClr val="folHlink"/>
                </a:solidFill>
                <a:latin typeface="+mn-ea"/>
              </a:rPr>
              <a:t>RA</a:t>
            </a:r>
            <a:r>
              <a:rPr lang="en-US" altLang="zh-CN" sz="1400" b="1" baseline="-25000" dirty="0">
                <a:solidFill>
                  <a:schemeClr val="folHlink"/>
                </a:solidFill>
                <a:latin typeface="+mn-ea"/>
              </a:rPr>
              <a:t>0</a:t>
            </a:r>
            <a:r>
              <a:rPr lang="en-US" altLang="zh-CN" sz="1400" b="1" dirty="0">
                <a:solidFill>
                  <a:schemeClr val="folHlink"/>
                </a:solidFill>
                <a:latin typeface="+mn-ea"/>
              </a:rPr>
              <a:t>~RA</a:t>
            </a:r>
            <a:r>
              <a:rPr lang="en-US" altLang="zh-CN" sz="1400" b="1" baseline="-25000" dirty="0">
                <a:solidFill>
                  <a:schemeClr val="folHlink"/>
                </a:solidFill>
                <a:latin typeface="+mn-ea"/>
              </a:rPr>
              <a:t>10</a:t>
            </a:r>
          </a:p>
        </p:txBody>
      </p:sp>
      <p:sp>
        <p:nvSpPr>
          <p:cNvPr id="187433" name="Rectangle 43"/>
          <p:cNvSpPr>
            <a:spLocks noChangeArrowheads="1"/>
          </p:cNvSpPr>
          <p:nvPr/>
        </p:nvSpPr>
        <p:spPr bwMode="auto">
          <a:xfrm>
            <a:off x="7772400" y="41148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R0</a:t>
            </a:r>
          </a:p>
        </p:txBody>
      </p:sp>
      <p:sp>
        <p:nvSpPr>
          <p:cNvPr id="187434" name="Rectangle 44"/>
          <p:cNvSpPr>
            <a:spLocks noChangeArrowheads="1"/>
          </p:cNvSpPr>
          <p:nvPr/>
        </p:nvSpPr>
        <p:spPr bwMode="auto">
          <a:xfrm>
            <a:off x="7772400" y="42672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R1</a:t>
            </a:r>
          </a:p>
        </p:txBody>
      </p:sp>
      <p:sp>
        <p:nvSpPr>
          <p:cNvPr id="187435" name="Rectangle 45"/>
          <p:cNvSpPr>
            <a:spLocks noChangeArrowheads="1"/>
          </p:cNvSpPr>
          <p:nvPr/>
        </p:nvSpPr>
        <p:spPr bwMode="auto">
          <a:xfrm>
            <a:off x="7772400" y="44196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R2</a:t>
            </a:r>
          </a:p>
        </p:txBody>
      </p:sp>
      <p:sp>
        <p:nvSpPr>
          <p:cNvPr id="187436" name="Rectangle 46"/>
          <p:cNvSpPr>
            <a:spLocks noChangeArrowheads="1"/>
          </p:cNvSpPr>
          <p:nvPr/>
        </p:nvSpPr>
        <p:spPr bwMode="auto">
          <a:xfrm>
            <a:off x="7772400" y="45720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R3</a:t>
            </a:r>
          </a:p>
        </p:txBody>
      </p:sp>
      <p:sp>
        <p:nvSpPr>
          <p:cNvPr id="187437" name="Rectangle 47"/>
          <p:cNvSpPr>
            <a:spLocks noChangeArrowheads="1"/>
          </p:cNvSpPr>
          <p:nvPr/>
        </p:nvSpPr>
        <p:spPr bwMode="auto">
          <a:xfrm>
            <a:off x="7772400" y="48768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R5</a:t>
            </a:r>
          </a:p>
        </p:txBody>
      </p:sp>
      <p:sp>
        <p:nvSpPr>
          <p:cNvPr id="187438" name="Rectangle 48"/>
          <p:cNvSpPr>
            <a:spLocks noChangeArrowheads="1"/>
          </p:cNvSpPr>
          <p:nvPr/>
        </p:nvSpPr>
        <p:spPr bwMode="auto">
          <a:xfrm>
            <a:off x="7772400" y="50292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R6</a:t>
            </a:r>
          </a:p>
        </p:txBody>
      </p:sp>
      <p:sp>
        <p:nvSpPr>
          <p:cNvPr id="187439" name="Rectangle 49"/>
          <p:cNvSpPr>
            <a:spLocks noChangeArrowheads="1"/>
          </p:cNvSpPr>
          <p:nvPr/>
        </p:nvSpPr>
        <p:spPr bwMode="auto">
          <a:xfrm>
            <a:off x="7772400" y="51816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R7</a:t>
            </a:r>
          </a:p>
        </p:txBody>
      </p:sp>
      <p:sp>
        <p:nvSpPr>
          <p:cNvPr id="187440" name="Rectangle 50"/>
          <p:cNvSpPr>
            <a:spLocks noChangeArrowheads="1"/>
          </p:cNvSpPr>
          <p:nvPr/>
        </p:nvSpPr>
        <p:spPr bwMode="auto">
          <a:xfrm>
            <a:off x="7772400" y="53340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…</a:t>
            </a:r>
          </a:p>
        </p:txBody>
      </p:sp>
      <p:sp>
        <p:nvSpPr>
          <p:cNvPr id="187441" name="Rectangle 51"/>
          <p:cNvSpPr>
            <a:spLocks noChangeArrowheads="1"/>
          </p:cNvSpPr>
          <p:nvPr/>
        </p:nvSpPr>
        <p:spPr bwMode="auto">
          <a:xfrm>
            <a:off x="7772400" y="54864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R2046</a:t>
            </a:r>
          </a:p>
        </p:txBody>
      </p:sp>
      <p:sp>
        <p:nvSpPr>
          <p:cNvPr id="187442" name="Rectangle 52"/>
          <p:cNvSpPr>
            <a:spLocks noChangeArrowheads="1"/>
          </p:cNvSpPr>
          <p:nvPr/>
        </p:nvSpPr>
        <p:spPr bwMode="auto">
          <a:xfrm>
            <a:off x="7772400" y="56388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3" name="Rectangle 53"/>
          <p:cNvSpPr>
            <a:spLocks noChangeArrowheads="1"/>
          </p:cNvSpPr>
          <p:nvPr/>
        </p:nvSpPr>
        <p:spPr bwMode="auto">
          <a:xfrm flipV="1">
            <a:off x="77724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4" name="Rectangle 54"/>
          <p:cNvSpPr>
            <a:spLocks noChangeArrowheads="1"/>
          </p:cNvSpPr>
          <p:nvPr/>
        </p:nvSpPr>
        <p:spPr bwMode="auto">
          <a:xfrm flipV="1">
            <a:off x="79248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5" name="Rectangle 55"/>
          <p:cNvSpPr>
            <a:spLocks noChangeArrowheads="1"/>
          </p:cNvSpPr>
          <p:nvPr/>
        </p:nvSpPr>
        <p:spPr bwMode="auto">
          <a:xfrm flipV="1">
            <a:off x="80772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6" name="Rectangle 56"/>
          <p:cNvSpPr>
            <a:spLocks noChangeArrowheads="1"/>
          </p:cNvSpPr>
          <p:nvPr/>
        </p:nvSpPr>
        <p:spPr bwMode="auto">
          <a:xfrm flipV="1">
            <a:off x="82296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7" name="Rectangle 57"/>
          <p:cNvSpPr>
            <a:spLocks noChangeArrowheads="1"/>
          </p:cNvSpPr>
          <p:nvPr/>
        </p:nvSpPr>
        <p:spPr bwMode="auto">
          <a:xfrm flipV="1">
            <a:off x="83820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8" name="Rectangle 58"/>
          <p:cNvSpPr>
            <a:spLocks noChangeArrowheads="1"/>
          </p:cNvSpPr>
          <p:nvPr/>
        </p:nvSpPr>
        <p:spPr bwMode="auto">
          <a:xfrm flipV="1">
            <a:off x="85344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7449" name="Rectangle 59"/>
          <p:cNvSpPr>
            <a:spLocks noChangeArrowheads="1"/>
          </p:cNvSpPr>
          <p:nvPr/>
        </p:nvSpPr>
        <p:spPr bwMode="auto">
          <a:xfrm flipV="1">
            <a:off x="86868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3209731" y="4343400"/>
            <a:ext cx="1714500" cy="609600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00000000100</a:t>
            </a:r>
          </a:p>
        </p:txBody>
      </p:sp>
      <p:sp>
        <p:nvSpPr>
          <p:cNvPr id="63" name="Rectangle 61"/>
          <p:cNvSpPr>
            <a:spLocks noChangeArrowheads="1"/>
          </p:cNvSpPr>
          <p:nvPr/>
        </p:nvSpPr>
        <p:spPr bwMode="auto">
          <a:xfrm>
            <a:off x="3209731" y="3124200"/>
            <a:ext cx="1714500" cy="8382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00000000100</a:t>
            </a:r>
          </a:p>
        </p:txBody>
      </p:sp>
      <p:sp>
        <p:nvSpPr>
          <p:cNvPr id="64" name="Rectangle 62"/>
          <p:cNvSpPr>
            <a:spLocks noChangeArrowheads="1"/>
          </p:cNvSpPr>
          <p:nvPr/>
        </p:nvSpPr>
        <p:spPr bwMode="auto">
          <a:xfrm>
            <a:off x="5843588" y="1752600"/>
            <a:ext cx="1928812" cy="838200"/>
          </a:xfrm>
          <a:prstGeom prst="rect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rgbClr val="003300"/>
                </a:solidFill>
                <a:latin typeface="+mn-ea"/>
              </a:rPr>
              <a:t>512</a:t>
            </a:r>
            <a:r>
              <a:rPr lang="zh-CN" altLang="en-US" sz="1400" b="1">
                <a:solidFill>
                  <a:srgbClr val="003300"/>
                </a:solidFill>
                <a:latin typeface="+mn-ea"/>
              </a:rPr>
              <a:t>*</a:t>
            </a:r>
            <a:r>
              <a:rPr lang="en-US" altLang="zh-CN" sz="1400" b="1">
                <a:solidFill>
                  <a:srgbClr val="003300"/>
                </a:solidFill>
                <a:latin typeface="+mn-ea"/>
              </a:rPr>
              <a:t>4  </a:t>
            </a:r>
          </a:p>
          <a:p>
            <a:pPr algn="ctr"/>
            <a:r>
              <a:rPr lang="en-US" altLang="zh-CN" sz="1400" b="1">
                <a:solidFill>
                  <a:srgbClr val="003300"/>
                </a:solidFill>
                <a:latin typeface="+mn-ea"/>
              </a:rPr>
              <a:t>R4</a:t>
            </a:r>
            <a:r>
              <a:rPr lang="zh-CN" altLang="en-US" sz="1400" b="1">
                <a:solidFill>
                  <a:srgbClr val="003300"/>
                </a:solidFill>
                <a:latin typeface="+mn-ea"/>
              </a:rPr>
              <a:t>的内容</a:t>
            </a:r>
          </a:p>
        </p:txBody>
      </p:sp>
      <p:sp>
        <p:nvSpPr>
          <p:cNvPr id="187453" name="Rectangle 64"/>
          <p:cNvSpPr>
            <a:spLocks noChangeArrowheads="1"/>
          </p:cNvSpPr>
          <p:nvPr/>
        </p:nvSpPr>
        <p:spPr bwMode="auto">
          <a:xfrm>
            <a:off x="7772400" y="47244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R4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7772400" y="4724400"/>
            <a:ext cx="1181100" cy="152400"/>
          </a:xfrm>
          <a:prstGeom prst="rect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R4</a:t>
            </a:r>
          </a:p>
        </p:txBody>
      </p:sp>
    </p:spTree>
    <p:extLst>
      <p:ext uri="{BB962C8B-B14F-4D97-AF65-F5344CB8AC3E}">
        <p14:creationId xmlns:p14="http://schemas.microsoft.com/office/powerpoint/2010/main" val="20387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4" grpId="0" animBg="1"/>
      <p:bldP spid="25" grpId="0" animBg="1"/>
      <p:bldP spid="32" grpId="0" animBg="1"/>
      <p:bldP spid="33" grpId="0" animBg="1"/>
      <p:bldP spid="34" grpId="0" animBg="1"/>
      <p:bldP spid="43" grpId="0"/>
      <p:bldP spid="62" grpId="0" animBg="1"/>
      <p:bldP spid="63" grpId="0" animBg="1"/>
      <p:bldP spid="64" grpId="0" animBg="1"/>
      <p:bldP spid="64" grpId="1" animBg="1"/>
      <p:bldP spid="6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EDRAM</a:t>
            </a:r>
            <a:r>
              <a:rPr lang="zh-CN" altLang="en-US"/>
              <a:t>芯片读取过程（</a:t>
            </a:r>
            <a:r>
              <a:rPr lang="en-US" altLang="zh-CN"/>
              <a:t>2</a:t>
            </a:r>
            <a:r>
              <a:rPr lang="zh-CN" altLang="en-US"/>
              <a:t>）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905000" y="6096000"/>
            <a:ext cx="8153400" cy="36933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可以提高顺序读取速度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214688" y="1371600"/>
            <a:ext cx="1714500" cy="533400"/>
          </a:xfrm>
          <a:prstGeom prst="rect">
            <a:avLst/>
          </a:prstGeom>
          <a:solidFill>
            <a:srgbClr val="FF66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列地址锁存器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214688" y="2286000"/>
            <a:ext cx="1714500" cy="3810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+mn-ea"/>
              </a:rPr>
              <a:t>11</a:t>
            </a:r>
            <a:r>
              <a:rPr lang="zh-CN" altLang="en-US" sz="1400" b="1">
                <a:solidFill>
                  <a:schemeClr val="bg1"/>
                </a:solidFill>
                <a:latin typeface="+mn-ea"/>
              </a:rPr>
              <a:t>位比较器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14688" y="4343400"/>
            <a:ext cx="1714500" cy="609600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latin typeface="+mn-ea"/>
              </a:rPr>
              <a:t>行地址锁存器</a:t>
            </a:r>
          </a:p>
        </p:txBody>
      </p:sp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3214688" y="5181600"/>
            <a:ext cx="1714500" cy="6096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+mn-ea"/>
              </a:rPr>
              <a:t>行地址和刷新控制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843588" y="1371600"/>
            <a:ext cx="1928812" cy="4191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latin typeface="+mn-ea"/>
              </a:rPr>
              <a:t>列译码器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843588" y="1752600"/>
            <a:ext cx="1928812" cy="8382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 dirty="0">
                <a:solidFill>
                  <a:srgbClr val="003300"/>
                </a:solidFill>
                <a:latin typeface="+mn-ea"/>
              </a:rPr>
              <a:t>512×4 </a:t>
            </a:r>
            <a:r>
              <a:rPr lang="en-US" altLang="zh-CN" sz="1400" b="1">
                <a:solidFill>
                  <a:srgbClr val="003300"/>
                </a:solidFill>
                <a:latin typeface="+mn-ea"/>
              </a:rPr>
              <a:t>SRAM Cache</a:t>
            </a:r>
            <a:endParaRPr lang="en-US" altLang="zh-CN" sz="1400" b="1" dirty="0">
              <a:solidFill>
                <a:srgbClr val="003300"/>
              </a:solidFill>
              <a:latin typeface="+mn-ea"/>
            </a:endParaRPr>
          </a:p>
          <a:p>
            <a:pPr algn="ctr"/>
            <a:r>
              <a:rPr lang="zh-CN" altLang="en-US" sz="1400" b="1" dirty="0">
                <a:solidFill>
                  <a:srgbClr val="003300"/>
                </a:solidFill>
                <a:latin typeface="+mn-ea"/>
              </a:rPr>
              <a:t>最后读出行</a:t>
            </a:r>
          </a:p>
        </p:txBody>
      </p:sp>
      <p:sp>
        <p:nvSpPr>
          <p:cNvPr id="188425" name="Rectangle 10"/>
          <p:cNvSpPr>
            <a:spLocks noChangeArrowheads="1"/>
          </p:cNvSpPr>
          <p:nvPr/>
        </p:nvSpPr>
        <p:spPr bwMode="auto">
          <a:xfrm>
            <a:off x="6300789" y="4114800"/>
            <a:ext cx="1500187" cy="1676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latin typeface="+mn-ea"/>
              </a:rPr>
              <a:t>DRAM</a:t>
            </a:r>
            <a:r>
              <a:rPr lang="zh-CN" altLang="en-US" sz="1400" b="1">
                <a:latin typeface="+mn-ea"/>
              </a:rPr>
              <a:t>阵列</a:t>
            </a:r>
          </a:p>
          <a:p>
            <a:pPr algn="ctr"/>
            <a:r>
              <a:rPr lang="en-US" altLang="zh-CN" sz="1400" b="1">
                <a:latin typeface="+mn-ea"/>
              </a:rPr>
              <a:t>2048×512×4</a:t>
            </a:r>
          </a:p>
        </p:txBody>
      </p:sp>
      <p:sp>
        <p:nvSpPr>
          <p:cNvPr id="188426" name="Rectangle 11"/>
          <p:cNvSpPr>
            <a:spLocks noChangeArrowheads="1"/>
          </p:cNvSpPr>
          <p:nvPr/>
        </p:nvSpPr>
        <p:spPr bwMode="auto">
          <a:xfrm>
            <a:off x="5872164" y="4114800"/>
            <a:ext cx="428625" cy="16764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/>
          <a:p>
            <a:pPr algn="ctr"/>
            <a:r>
              <a:rPr lang="zh-CN" altLang="en-US" sz="1400" b="1">
                <a:latin typeface="+mn-ea"/>
              </a:rPr>
              <a:t>行译码器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7748588" y="1981200"/>
            <a:ext cx="785812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28" name="Line 14"/>
          <p:cNvSpPr>
            <a:spLocks noChangeShapeType="1"/>
          </p:cNvSpPr>
          <p:nvPr/>
        </p:nvSpPr>
        <p:spPr bwMode="auto">
          <a:xfrm flipH="1">
            <a:off x="7772400" y="3352800"/>
            <a:ext cx="7620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9653588" y="2438400"/>
            <a:ext cx="785812" cy="15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0" name="Line 16"/>
          <p:cNvSpPr>
            <a:spLocks noChangeShapeType="1"/>
          </p:cNvSpPr>
          <p:nvPr/>
        </p:nvSpPr>
        <p:spPr bwMode="auto">
          <a:xfrm flipH="1">
            <a:off x="4929188" y="17526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1" name="Line 17"/>
          <p:cNvSpPr>
            <a:spLocks noChangeShapeType="1"/>
          </p:cNvSpPr>
          <p:nvPr/>
        </p:nvSpPr>
        <p:spPr bwMode="auto">
          <a:xfrm flipH="1">
            <a:off x="4929188" y="24384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2" name="Line 18"/>
          <p:cNvSpPr>
            <a:spLocks noChangeShapeType="1"/>
          </p:cNvSpPr>
          <p:nvPr/>
        </p:nvSpPr>
        <p:spPr bwMode="auto">
          <a:xfrm flipH="1">
            <a:off x="4929188" y="35052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3" name="Line 19"/>
          <p:cNvSpPr>
            <a:spLocks noChangeShapeType="1"/>
          </p:cNvSpPr>
          <p:nvPr/>
        </p:nvSpPr>
        <p:spPr bwMode="auto">
          <a:xfrm flipH="1">
            <a:off x="4929188" y="48006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4" name="Line 20"/>
          <p:cNvSpPr>
            <a:spLocks noChangeShapeType="1"/>
          </p:cNvSpPr>
          <p:nvPr/>
        </p:nvSpPr>
        <p:spPr bwMode="auto">
          <a:xfrm flipH="1">
            <a:off x="4929188" y="5410200"/>
            <a:ext cx="3286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5" name="Line 21"/>
          <p:cNvSpPr>
            <a:spLocks noChangeShapeType="1"/>
          </p:cNvSpPr>
          <p:nvPr/>
        </p:nvSpPr>
        <p:spPr bwMode="auto">
          <a:xfrm flipH="1">
            <a:off x="4929188" y="5638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6" name="Line 22"/>
          <p:cNvSpPr>
            <a:spLocks noChangeShapeType="1"/>
          </p:cNvSpPr>
          <p:nvPr/>
        </p:nvSpPr>
        <p:spPr bwMode="auto">
          <a:xfrm flipH="1">
            <a:off x="4929188" y="44958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7" name="Line 23"/>
          <p:cNvSpPr>
            <a:spLocks noChangeShapeType="1"/>
          </p:cNvSpPr>
          <p:nvPr/>
        </p:nvSpPr>
        <p:spPr bwMode="auto">
          <a:xfrm>
            <a:off x="2895600" y="1752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8" name="Line 24"/>
          <p:cNvSpPr>
            <a:spLocks noChangeShapeType="1"/>
          </p:cNvSpPr>
          <p:nvPr/>
        </p:nvSpPr>
        <p:spPr bwMode="auto">
          <a:xfrm>
            <a:off x="2895600" y="2514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39" name="Line 25"/>
          <p:cNvSpPr>
            <a:spLocks noChangeShapeType="1"/>
          </p:cNvSpPr>
          <p:nvPr/>
        </p:nvSpPr>
        <p:spPr bwMode="auto">
          <a:xfrm>
            <a:off x="2895600" y="35814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0" name="Line 26"/>
          <p:cNvSpPr>
            <a:spLocks noChangeShapeType="1"/>
          </p:cNvSpPr>
          <p:nvPr/>
        </p:nvSpPr>
        <p:spPr bwMode="auto">
          <a:xfrm>
            <a:off x="2895600" y="46482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1" name="Line 27"/>
          <p:cNvSpPr>
            <a:spLocks noChangeShapeType="1"/>
          </p:cNvSpPr>
          <p:nvPr/>
        </p:nvSpPr>
        <p:spPr bwMode="auto">
          <a:xfrm flipH="1">
            <a:off x="2895600" y="1752600"/>
            <a:ext cx="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2" name="Line 28"/>
          <p:cNvSpPr>
            <a:spLocks noChangeShapeType="1"/>
          </p:cNvSpPr>
          <p:nvPr/>
        </p:nvSpPr>
        <p:spPr bwMode="auto">
          <a:xfrm flipV="1">
            <a:off x="5257800" y="1752600"/>
            <a:ext cx="0" cy="3657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4953000" y="15240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4" name="Line 30"/>
          <p:cNvSpPr>
            <a:spLocks noChangeShapeType="1"/>
          </p:cNvSpPr>
          <p:nvPr/>
        </p:nvSpPr>
        <p:spPr bwMode="auto">
          <a:xfrm rot="5400000" flipH="1">
            <a:off x="6497638" y="3829050"/>
            <a:ext cx="5715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5" name="Line 31"/>
          <p:cNvSpPr>
            <a:spLocks noChangeShapeType="1"/>
          </p:cNvSpPr>
          <p:nvPr/>
        </p:nvSpPr>
        <p:spPr bwMode="auto">
          <a:xfrm rot="5400000" flipH="1">
            <a:off x="6516688" y="2857500"/>
            <a:ext cx="5334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6" name="Line 32"/>
          <p:cNvSpPr>
            <a:spLocks noChangeShapeType="1"/>
          </p:cNvSpPr>
          <p:nvPr/>
        </p:nvSpPr>
        <p:spPr bwMode="auto">
          <a:xfrm>
            <a:off x="2895600" y="5334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7" name="Line 33"/>
          <p:cNvSpPr>
            <a:spLocks noChangeShapeType="1"/>
          </p:cNvSpPr>
          <p:nvPr/>
        </p:nvSpPr>
        <p:spPr bwMode="auto">
          <a:xfrm>
            <a:off x="2895600" y="5562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48" name="Text Box 34"/>
          <p:cNvSpPr txBox="1">
            <a:spLocks noChangeArrowheads="1"/>
          </p:cNvSpPr>
          <p:nvPr/>
        </p:nvSpPr>
        <p:spPr bwMode="auto">
          <a:xfrm>
            <a:off x="2133600" y="1371601"/>
            <a:ext cx="83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folHlink"/>
                </a:solidFill>
                <a:latin typeface="+mn-ea"/>
              </a:rPr>
              <a:t>列选</a:t>
            </a:r>
            <a:r>
              <a:rPr lang="zh-CN" altLang="en-US" sz="1400" b="1">
                <a:solidFill>
                  <a:schemeClr val="folHlink"/>
                </a:solidFill>
                <a:latin typeface="+mn-ea"/>
              </a:rPr>
              <a:t>通   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CAS</a:t>
            </a:r>
            <a:endParaRPr lang="en-US" altLang="zh-CN" sz="1400" b="1" baseline="-25000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88449" name="Line 35"/>
          <p:cNvSpPr>
            <a:spLocks noChangeShapeType="1"/>
          </p:cNvSpPr>
          <p:nvPr/>
        </p:nvSpPr>
        <p:spPr bwMode="auto">
          <a:xfrm>
            <a:off x="2895600" y="15240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>
              <a:latin typeface="+mn-ea"/>
            </a:endParaRPr>
          </a:p>
        </p:txBody>
      </p:sp>
      <p:sp>
        <p:nvSpPr>
          <p:cNvPr id="188450" name="Text Box 36"/>
          <p:cNvSpPr txBox="1">
            <a:spLocks noChangeArrowheads="1"/>
          </p:cNvSpPr>
          <p:nvPr/>
        </p:nvSpPr>
        <p:spPr bwMode="auto">
          <a:xfrm>
            <a:off x="2209800" y="4953000"/>
            <a:ext cx="8382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folHlink"/>
                </a:solidFill>
                <a:latin typeface="+mn-ea"/>
              </a:rPr>
              <a:t>行选通   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RAS</a:t>
            </a:r>
          </a:p>
          <a:p>
            <a:pPr algn="ctr"/>
            <a:r>
              <a:rPr lang="zh-CN" altLang="en-US" sz="1400" b="1">
                <a:solidFill>
                  <a:schemeClr val="folHlink"/>
                </a:solidFill>
                <a:latin typeface="+mn-ea"/>
              </a:rPr>
              <a:t>刷新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Ref</a:t>
            </a:r>
            <a:endParaRPr lang="en-US" altLang="zh-CN" sz="1400" b="1" baseline="-25000">
              <a:solidFill>
                <a:schemeClr val="folHlink"/>
              </a:solidFill>
              <a:latin typeface="+mn-ea"/>
            </a:endParaRPr>
          </a:p>
        </p:txBody>
      </p:sp>
      <p:grpSp>
        <p:nvGrpSpPr>
          <p:cNvPr id="39" name="Group 37"/>
          <p:cNvGrpSpPr>
            <a:grpSpLocks/>
          </p:cNvGrpSpPr>
          <p:nvPr/>
        </p:nvGrpSpPr>
        <p:grpSpPr bwMode="auto">
          <a:xfrm>
            <a:off x="2057400" y="3060700"/>
            <a:ext cx="990600" cy="584200"/>
            <a:chOff x="192" y="1928"/>
            <a:chExt cx="624" cy="368"/>
          </a:xfrm>
        </p:grpSpPr>
        <p:sp>
          <p:nvSpPr>
            <p:cNvPr id="188479" name="Line 38"/>
            <p:cNvSpPr>
              <a:spLocks noChangeShapeType="1"/>
            </p:cNvSpPr>
            <p:nvPr/>
          </p:nvSpPr>
          <p:spPr bwMode="auto">
            <a:xfrm flipH="1">
              <a:off x="288" y="2112"/>
              <a:ext cx="4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88480" name="Text Box 39"/>
            <p:cNvSpPr txBox="1">
              <a:spLocks noChangeArrowheads="1"/>
            </p:cNvSpPr>
            <p:nvPr/>
          </p:nvSpPr>
          <p:spPr bwMode="auto">
            <a:xfrm>
              <a:off x="192" y="1928"/>
              <a:ext cx="62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folHlink"/>
                  </a:solidFill>
                  <a:latin typeface="+mn-ea"/>
                </a:rPr>
                <a:t>地址</a:t>
              </a:r>
            </a:p>
            <a:p>
              <a:pPr algn="ctr"/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0</a:t>
              </a:r>
              <a:r>
                <a:rPr lang="en-US" altLang="zh-CN" b="1" dirty="0">
                  <a:solidFill>
                    <a:schemeClr val="folHlink"/>
                  </a:solidFill>
                  <a:latin typeface="+mn-ea"/>
                </a:rPr>
                <a:t>~</a:t>
              </a:r>
              <a:r>
                <a:rPr lang="en-US" altLang="zh-CN" sz="1400" b="1" dirty="0">
                  <a:solidFill>
                    <a:schemeClr val="folHlink"/>
                  </a:solidFill>
                  <a:latin typeface="+mn-ea"/>
                </a:rPr>
                <a:t>A</a:t>
              </a:r>
              <a:r>
                <a:rPr lang="en-US" altLang="zh-CN" sz="1400" b="1" baseline="-25000" dirty="0">
                  <a:solidFill>
                    <a:schemeClr val="folHlink"/>
                  </a:solidFill>
                  <a:latin typeface="+mn-ea"/>
                </a:rPr>
                <a:t>10</a:t>
              </a:r>
            </a:p>
          </p:txBody>
        </p:sp>
      </p:grp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4876800" y="914401"/>
            <a:ext cx="121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folHlink"/>
                </a:solidFill>
                <a:latin typeface="+mn-ea"/>
              </a:rPr>
              <a:t>列地址</a:t>
            </a:r>
          </a:p>
          <a:p>
            <a:pPr algn="ctr"/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CA</a:t>
            </a:r>
            <a:r>
              <a:rPr lang="en-US" altLang="zh-CN" sz="1400" b="1" baseline="-25000">
                <a:solidFill>
                  <a:schemeClr val="folHlink"/>
                </a:solidFill>
                <a:latin typeface="+mn-ea"/>
              </a:rPr>
              <a:t>0</a:t>
            </a:r>
            <a:r>
              <a:rPr lang="en-US" altLang="zh-CN" sz="1400" b="1">
                <a:solidFill>
                  <a:schemeClr val="folHlink"/>
                </a:solidFill>
                <a:latin typeface="+mn-ea"/>
              </a:rPr>
              <a:t>~CA</a:t>
            </a:r>
            <a:r>
              <a:rPr lang="en-US" altLang="zh-CN" sz="1400" b="1" baseline="-25000">
                <a:solidFill>
                  <a:schemeClr val="folHlink"/>
                </a:solidFill>
                <a:latin typeface="+mn-ea"/>
              </a:rPr>
              <a:t>8</a:t>
            </a:r>
            <a:endParaRPr lang="en-US" altLang="zh-CN" sz="1400" b="1" baseline="-25000" dirty="0">
              <a:solidFill>
                <a:schemeClr val="folHlink"/>
              </a:solidFill>
              <a:latin typeface="+mn-ea"/>
            </a:endParaRPr>
          </a:p>
        </p:txBody>
      </p:sp>
      <p:sp>
        <p:nvSpPr>
          <p:cNvPr id="188453" name="Text Box 41"/>
          <p:cNvSpPr txBox="1">
            <a:spLocks noChangeArrowheads="1"/>
          </p:cNvSpPr>
          <p:nvPr/>
        </p:nvSpPr>
        <p:spPr bwMode="auto">
          <a:xfrm>
            <a:off x="4819650" y="3871914"/>
            <a:ext cx="1219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folHlink"/>
                </a:solidFill>
                <a:latin typeface="+mn-ea"/>
              </a:rPr>
              <a:t>行地址</a:t>
            </a:r>
          </a:p>
          <a:p>
            <a:pPr algn="ctr"/>
            <a:r>
              <a:rPr lang="en-US" altLang="zh-CN" sz="1400" b="1" dirty="0">
                <a:solidFill>
                  <a:schemeClr val="folHlink"/>
                </a:solidFill>
                <a:latin typeface="+mn-ea"/>
              </a:rPr>
              <a:t>RA</a:t>
            </a:r>
            <a:r>
              <a:rPr lang="en-US" altLang="zh-CN" sz="1400" b="1" baseline="-25000" dirty="0">
                <a:solidFill>
                  <a:schemeClr val="folHlink"/>
                </a:solidFill>
                <a:latin typeface="+mn-ea"/>
              </a:rPr>
              <a:t>0</a:t>
            </a:r>
            <a:r>
              <a:rPr lang="en-US" altLang="zh-CN" sz="1400" b="1" dirty="0">
                <a:solidFill>
                  <a:schemeClr val="folHlink"/>
                </a:solidFill>
                <a:latin typeface="+mn-ea"/>
              </a:rPr>
              <a:t>~RA</a:t>
            </a:r>
            <a:r>
              <a:rPr lang="en-US" altLang="zh-CN" sz="1400" b="1" baseline="-25000" dirty="0">
                <a:solidFill>
                  <a:schemeClr val="folHlink"/>
                </a:solidFill>
                <a:latin typeface="+mn-ea"/>
              </a:rPr>
              <a:t>10</a:t>
            </a:r>
          </a:p>
        </p:txBody>
      </p:sp>
      <p:sp>
        <p:nvSpPr>
          <p:cNvPr id="188454" name="Rectangle 42"/>
          <p:cNvSpPr>
            <a:spLocks noChangeArrowheads="1"/>
          </p:cNvSpPr>
          <p:nvPr/>
        </p:nvSpPr>
        <p:spPr bwMode="auto">
          <a:xfrm>
            <a:off x="7772400" y="41148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R0</a:t>
            </a:r>
          </a:p>
        </p:txBody>
      </p:sp>
      <p:sp>
        <p:nvSpPr>
          <p:cNvPr id="188455" name="Rectangle 43"/>
          <p:cNvSpPr>
            <a:spLocks noChangeArrowheads="1"/>
          </p:cNvSpPr>
          <p:nvPr/>
        </p:nvSpPr>
        <p:spPr bwMode="auto">
          <a:xfrm>
            <a:off x="7772400" y="42672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R1</a:t>
            </a:r>
          </a:p>
        </p:txBody>
      </p:sp>
      <p:sp>
        <p:nvSpPr>
          <p:cNvPr id="188456" name="Rectangle 44"/>
          <p:cNvSpPr>
            <a:spLocks noChangeArrowheads="1"/>
          </p:cNvSpPr>
          <p:nvPr/>
        </p:nvSpPr>
        <p:spPr bwMode="auto">
          <a:xfrm>
            <a:off x="7772400" y="44196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R2</a:t>
            </a:r>
          </a:p>
        </p:txBody>
      </p:sp>
      <p:sp>
        <p:nvSpPr>
          <p:cNvPr id="188457" name="Rectangle 45"/>
          <p:cNvSpPr>
            <a:spLocks noChangeArrowheads="1"/>
          </p:cNvSpPr>
          <p:nvPr/>
        </p:nvSpPr>
        <p:spPr bwMode="auto">
          <a:xfrm>
            <a:off x="7772400" y="45720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R3</a:t>
            </a:r>
          </a:p>
        </p:txBody>
      </p:sp>
      <p:sp>
        <p:nvSpPr>
          <p:cNvPr id="188458" name="Rectangle 46"/>
          <p:cNvSpPr>
            <a:spLocks noChangeArrowheads="1"/>
          </p:cNvSpPr>
          <p:nvPr/>
        </p:nvSpPr>
        <p:spPr bwMode="auto">
          <a:xfrm>
            <a:off x="7772400" y="48768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R5</a:t>
            </a:r>
          </a:p>
        </p:txBody>
      </p:sp>
      <p:sp>
        <p:nvSpPr>
          <p:cNvPr id="188459" name="Rectangle 47"/>
          <p:cNvSpPr>
            <a:spLocks noChangeArrowheads="1"/>
          </p:cNvSpPr>
          <p:nvPr/>
        </p:nvSpPr>
        <p:spPr bwMode="auto">
          <a:xfrm>
            <a:off x="7772400" y="50292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R6</a:t>
            </a:r>
          </a:p>
        </p:txBody>
      </p:sp>
      <p:sp>
        <p:nvSpPr>
          <p:cNvPr id="188460" name="Rectangle 48"/>
          <p:cNvSpPr>
            <a:spLocks noChangeArrowheads="1"/>
          </p:cNvSpPr>
          <p:nvPr/>
        </p:nvSpPr>
        <p:spPr bwMode="auto">
          <a:xfrm>
            <a:off x="7772400" y="51816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R7</a:t>
            </a:r>
          </a:p>
        </p:txBody>
      </p:sp>
      <p:sp>
        <p:nvSpPr>
          <p:cNvPr id="188461" name="Rectangle 49"/>
          <p:cNvSpPr>
            <a:spLocks noChangeArrowheads="1"/>
          </p:cNvSpPr>
          <p:nvPr/>
        </p:nvSpPr>
        <p:spPr bwMode="auto">
          <a:xfrm>
            <a:off x="7772400" y="53340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…</a:t>
            </a:r>
          </a:p>
        </p:txBody>
      </p:sp>
      <p:sp>
        <p:nvSpPr>
          <p:cNvPr id="188462" name="Rectangle 50"/>
          <p:cNvSpPr>
            <a:spLocks noChangeArrowheads="1"/>
          </p:cNvSpPr>
          <p:nvPr/>
        </p:nvSpPr>
        <p:spPr bwMode="auto">
          <a:xfrm>
            <a:off x="7772400" y="54864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R2046</a:t>
            </a:r>
          </a:p>
        </p:txBody>
      </p:sp>
      <p:sp>
        <p:nvSpPr>
          <p:cNvPr id="188463" name="Rectangle 51"/>
          <p:cNvSpPr>
            <a:spLocks noChangeArrowheads="1"/>
          </p:cNvSpPr>
          <p:nvPr/>
        </p:nvSpPr>
        <p:spPr bwMode="auto">
          <a:xfrm>
            <a:off x="7772400" y="56388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64" name="Rectangle 52"/>
          <p:cNvSpPr>
            <a:spLocks noChangeArrowheads="1"/>
          </p:cNvSpPr>
          <p:nvPr/>
        </p:nvSpPr>
        <p:spPr bwMode="auto">
          <a:xfrm flipV="1">
            <a:off x="77724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65" name="Rectangle 53"/>
          <p:cNvSpPr>
            <a:spLocks noChangeArrowheads="1"/>
          </p:cNvSpPr>
          <p:nvPr/>
        </p:nvSpPr>
        <p:spPr bwMode="auto">
          <a:xfrm flipV="1">
            <a:off x="79248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66" name="Rectangle 54"/>
          <p:cNvSpPr>
            <a:spLocks noChangeArrowheads="1"/>
          </p:cNvSpPr>
          <p:nvPr/>
        </p:nvSpPr>
        <p:spPr bwMode="auto">
          <a:xfrm flipV="1">
            <a:off x="80772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67" name="Rectangle 55"/>
          <p:cNvSpPr>
            <a:spLocks noChangeArrowheads="1"/>
          </p:cNvSpPr>
          <p:nvPr/>
        </p:nvSpPr>
        <p:spPr bwMode="auto">
          <a:xfrm flipV="1">
            <a:off x="82296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68" name="Rectangle 56"/>
          <p:cNvSpPr>
            <a:spLocks noChangeArrowheads="1"/>
          </p:cNvSpPr>
          <p:nvPr/>
        </p:nvSpPr>
        <p:spPr bwMode="auto">
          <a:xfrm flipV="1">
            <a:off x="83820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69" name="Rectangle 57"/>
          <p:cNvSpPr>
            <a:spLocks noChangeArrowheads="1"/>
          </p:cNvSpPr>
          <p:nvPr/>
        </p:nvSpPr>
        <p:spPr bwMode="auto">
          <a:xfrm flipV="1">
            <a:off x="85344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188470" name="Rectangle 58"/>
          <p:cNvSpPr>
            <a:spLocks noChangeArrowheads="1"/>
          </p:cNvSpPr>
          <p:nvPr/>
        </p:nvSpPr>
        <p:spPr bwMode="auto">
          <a:xfrm flipV="1">
            <a:off x="8686800" y="5638800"/>
            <a:ext cx="1524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rot="10800000" wrap="none" anchor="ctr"/>
          <a:lstStyle/>
          <a:p>
            <a:pPr algn="ctr"/>
            <a:endParaRPr lang="zh-CN" altLang="zh-CN" sz="1400">
              <a:latin typeface="+mn-ea"/>
            </a:endParaRP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3200400" y="4343400"/>
            <a:ext cx="1714500" cy="609600"/>
          </a:xfrm>
          <a:prstGeom prst="rect">
            <a:avLst/>
          </a:prstGeom>
          <a:solidFill>
            <a:srgbClr val="FF00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000</a:t>
            </a:r>
            <a:r>
              <a:rPr lang="en-US" altLang="zh-CN" sz="1400" b="1" dirty="0">
                <a:solidFill>
                  <a:srgbClr val="00B050"/>
                </a:solidFill>
                <a:latin typeface="+mn-ea"/>
              </a:rPr>
              <a:t>0000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0100</a:t>
            </a:r>
          </a:p>
        </p:txBody>
      </p:sp>
      <p:sp>
        <p:nvSpPr>
          <p:cNvPr id="188472" name="Rectangle 60"/>
          <p:cNvSpPr>
            <a:spLocks noChangeArrowheads="1"/>
          </p:cNvSpPr>
          <p:nvPr/>
        </p:nvSpPr>
        <p:spPr bwMode="auto">
          <a:xfrm>
            <a:off x="3209731" y="3125752"/>
            <a:ext cx="1714500" cy="8382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000</a:t>
            </a:r>
            <a:r>
              <a:rPr lang="en-US" altLang="zh-CN" sz="1400" b="1" dirty="0">
                <a:solidFill>
                  <a:srgbClr val="66FF33"/>
                </a:solidFill>
                <a:latin typeface="+mn-ea"/>
              </a:rPr>
              <a:t>0000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0100</a:t>
            </a:r>
          </a:p>
        </p:txBody>
      </p:sp>
      <p:sp>
        <p:nvSpPr>
          <p:cNvPr id="188473" name="Rectangle 61"/>
          <p:cNvSpPr>
            <a:spLocks noChangeArrowheads="1"/>
          </p:cNvSpPr>
          <p:nvPr/>
        </p:nvSpPr>
        <p:spPr bwMode="auto">
          <a:xfrm>
            <a:off x="5843588" y="1752600"/>
            <a:ext cx="1928812" cy="838200"/>
          </a:xfrm>
          <a:prstGeom prst="rect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solidFill>
                  <a:srgbClr val="003300"/>
                </a:solidFill>
                <a:latin typeface="+mn-ea"/>
              </a:rPr>
              <a:t>512</a:t>
            </a:r>
            <a:r>
              <a:rPr lang="zh-CN" altLang="en-US" sz="1400" b="1">
                <a:solidFill>
                  <a:srgbClr val="003300"/>
                </a:solidFill>
                <a:latin typeface="+mn-ea"/>
              </a:rPr>
              <a:t>*</a:t>
            </a:r>
            <a:r>
              <a:rPr lang="en-US" altLang="zh-CN" sz="1400" b="1">
                <a:solidFill>
                  <a:srgbClr val="003300"/>
                </a:solidFill>
                <a:latin typeface="+mn-ea"/>
              </a:rPr>
              <a:t>4</a:t>
            </a:r>
          </a:p>
          <a:p>
            <a:pPr algn="ctr"/>
            <a:r>
              <a:rPr lang="en-US" altLang="zh-CN" sz="1400" b="1">
                <a:solidFill>
                  <a:srgbClr val="003300"/>
                </a:solidFill>
                <a:latin typeface="+mn-ea"/>
              </a:rPr>
              <a:t>R4</a:t>
            </a:r>
            <a:r>
              <a:rPr lang="zh-CN" altLang="en-US" sz="1400" b="1">
                <a:solidFill>
                  <a:srgbClr val="003300"/>
                </a:solidFill>
                <a:latin typeface="+mn-ea"/>
              </a:rPr>
              <a:t>的内容</a:t>
            </a:r>
          </a:p>
        </p:txBody>
      </p:sp>
      <p:sp>
        <p:nvSpPr>
          <p:cNvPr id="188474" name="Rectangle 63"/>
          <p:cNvSpPr>
            <a:spLocks noChangeArrowheads="1"/>
          </p:cNvSpPr>
          <p:nvPr/>
        </p:nvSpPr>
        <p:spPr bwMode="auto">
          <a:xfrm>
            <a:off x="7772400" y="4724400"/>
            <a:ext cx="1181100" cy="152400"/>
          </a:xfrm>
          <a:prstGeom prst="rect">
            <a:avLst/>
          </a:prstGeom>
          <a:solidFill>
            <a:srgbClr val="FF990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R4</a:t>
            </a:r>
          </a:p>
        </p:txBody>
      </p:sp>
      <p:sp>
        <p:nvSpPr>
          <p:cNvPr id="188475" name="Rectangle 64"/>
          <p:cNvSpPr>
            <a:spLocks noChangeArrowheads="1"/>
          </p:cNvSpPr>
          <p:nvPr/>
        </p:nvSpPr>
        <p:spPr bwMode="auto">
          <a:xfrm>
            <a:off x="7772400" y="4724400"/>
            <a:ext cx="1181100" cy="152400"/>
          </a:xfrm>
          <a:prstGeom prst="rect">
            <a:avLst/>
          </a:prstGeom>
          <a:solidFill>
            <a:srgbClr val="00B0F0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>
                <a:latin typeface="+mn-ea"/>
              </a:rPr>
              <a:t>R4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8510588" y="1371600"/>
            <a:ext cx="1143000" cy="2209800"/>
          </a:xfrm>
          <a:prstGeom prst="rect">
            <a:avLst/>
          </a:prstGeom>
          <a:solidFill>
            <a:srgbClr val="FF00FF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altLang="zh-CN" sz="1400" b="1">
                <a:latin typeface="+mn-ea"/>
              </a:rPr>
              <a:t>I/O</a:t>
            </a:r>
            <a:r>
              <a:rPr lang="zh-CN" altLang="en-US" sz="1400" b="1">
                <a:latin typeface="+mn-ea"/>
              </a:rPr>
              <a:t>控制</a:t>
            </a:r>
          </a:p>
          <a:p>
            <a:pPr algn="ctr"/>
            <a:r>
              <a:rPr lang="zh-CN" altLang="en-US" sz="1400" b="1">
                <a:latin typeface="+mn-ea"/>
              </a:rPr>
              <a:t>和</a:t>
            </a:r>
          </a:p>
          <a:p>
            <a:pPr algn="ctr"/>
            <a:r>
              <a:rPr lang="zh-CN" altLang="en-US" sz="1400" b="1">
                <a:latin typeface="+mn-ea"/>
              </a:rPr>
              <a:t>数据锁存器</a:t>
            </a:r>
          </a:p>
        </p:txBody>
      </p:sp>
      <p:sp>
        <p:nvSpPr>
          <p:cNvPr id="188478" name="Rectangle 9"/>
          <p:cNvSpPr>
            <a:spLocks noChangeArrowheads="1"/>
          </p:cNvSpPr>
          <p:nvPr/>
        </p:nvSpPr>
        <p:spPr bwMode="auto">
          <a:xfrm>
            <a:off x="5843588" y="3124200"/>
            <a:ext cx="1928812" cy="419100"/>
          </a:xfrm>
          <a:prstGeom prst="rect">
            <a:avLst/>
          </a:prstGeom>
          <a:solidFill>
            <a:srgbClr val="CCFF66"/>
          </a:solidFill>
          <a:ln w="19050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zh-CN" altLang="en-US" sz="1400" b="1">
                <a:latin typeface="+mn-ea"/>
              </a:rPr>
              <a:t>读出放大和列写选择</a:t>
            </a:r>
          </a:p>
        </p:txBody>
      </p:sp>
    </p:spTree>
    <p:extLst>
      <p:ext uri="{BB962C8B-B14F-4D97-AF65-F5344CB8AC3E}">
        <p14:creationId xmlns:p14="http://schemas.microsoft.com/office/powerpoint/2010/main" val="61640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5" grpId="0" animBg="1"/>
      <p:bldP spid="17" grpId="0" animBg="1"/>
      <p:bldP spid="31" grpId="0" animBg="1"/>
      <p:bldP spid="42" grpId="0"/>
      <p:bldP spid="61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SDRAM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88831" cy="5637024"/>
          </a:xfrm>
        </p:spPr>
        <p:txBody>
          <a:bodyPr>
            <a:normAutofit/>
          </a:bodyPr>
          <a:lstStyle/>
          <a:p>
            <a:r>
              <a:rPr lang="zh-CN" altLang="en-US" dirty="0"/>
              <a:t>同步</a:t>
            </a:r>
            <a:r>
              <a:rPr lang="en-US" altLang="zh-CN" dirty="0"/>
              <a:t>DRAM</a:t>
            </a:r>
            <a:r>
              <a:rPr lang="zh-CN" altLang="en-US" dirty="0"/>
              <a:t>（</a:t>
            </a:r>
            <a:r>
              <a:rPr lang="en-US" altLang="zh-CN" dirty="0"/>
              <a:t>SDRAM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普通</a:t>
            </a:r>
            <a:r>
              <a:rPr lang="en-US" altLang="zh-CN" dirty="0"/>
              <a:t>DRAM CPU</a:t>
            </a:r>
            <a:r>
              <a:rPr lang="zh-CN" altLang="en-US" dirty="0"/>
              <a:t>访问的过程是先给出要访问单元的地址和控制信号（</a:t>
            </a:r>
            <a:r>
              <a:rPr lang="en-US" altLang="zh-CN" dirty="0"/>
              <a:t>R/W</a:t>
            </a:r>
            <a:r>
              <a:rPr lang="zh-CN" altLang="en-US" dirty="0"/>
              <a:t>），经过一段延迟时间（存取时间）向</a:t>
            </a:r>
            <a:r>
              <a:rPr lang="en-US" altLang="zh-CN" dirty="0"/>
              <a:t>DRAM</a:t>
            </a:r>
            <a:r>
              <a:rPr lang="zh-CN" altLang="en-US" dirty="0"/>
              <a:t>写入数据或从</a:t>
            </a:r>
            <a:r>
              <a:rPr lang="en-US" altLang="zh-CN" dirty="0"/>
              <a:t>DRAM</a:t>
            </a:r>
            <a:r>
              <a:rPr lang="zh-CN" altLang="en-US" dirty="0"/>
              <a:t>中读出数据。在这一段延迟时间内，</a:t>
            </a:r>
            <a:r>
              <a:rPr lang="en-US" altLang="zh-CN" dirty="0"/>
              <a:t>CPU</a:t>
            </a:r>
            <a:r>
              <a:rPr lang="zh-CN" altLang="en-US" dirty="0"/>
              <a:t>只能等待。</a:t>
            </a:r>
            <a:endParaRPr lang="en-US" altLang="zh-CN" dirty="0"/>
          </a:p>
          <a:p>
            <a:pPr lvl="1"/>
            <a:r>
              <a:rPr lang="en-US" altLang="zh-CN" dirty="0"/>
              <a:t>SDRAM</a:t>
            </a:r>
            <a:r>
              <a:rPr lang="zh-CN" altLang="en-US" dirty="0"/>
              <a:t>与</a:t>
            </a:r>
            <a:r>
              <a:rPr lang="en-US" altLang="zh-CN" dirty="0"/>
              <a:t>CPU</a:t>
            </a:r>
            <a:r>
              <a:rPr lang="zh-CN" altLang="en-US" dirty="0"/>
              <a:t>的数据交换时钟信号同步，且以处理器</a:t>
            </a:r>
            <a:r>
              <a:rPr lang="en-US" altLang="zh-CN" dirty="0"/>
              <a:t>/</a:t>
            </a:r>
            <a:r>
              <a:rPr lang="zh-CN" altLang="en-US" dirty="0"/>
              <a:t>主存总线的最高速度运行，不需要等待时间。</a:t>
            </a:r>
            <a:endParaRPr lang="en-US" altLang="zh-CN" dirty="0"/>
          </a:p>
          <a:p>
            <a:pPr lvl="1"/>
            <a:r>
              <a:rPr lang="zh-CN" altLang="en-US" dirty="0"/>
              <a:t>多体交叉存储</a:t>
            </a:r>
          </a:p>
          <a:p>
            <a:r>
              <a:rPr lang="en-US" altLang="zh-CN" dirty="0"/>
              <a:t>DDR SDRAM</a:t>
            </a:r>
          </a:p>
          <a:p>
            <a:pPr lvl="1"/>
            <a:r>
              <a:rPr lang="en-US" altLang="zh-CN" dirty="0"/>
              <a:t>DDR (Double Data Rate) SDRAM</a:t>
            </a:r>
          </a:p>
          <a:p>
            <a:pPr lvl="1"/>
            <a:r>
              <a:rPr lang="zh-CN" altLang="en-US" dirty="0"/>
              <a:t>时钟周期的上沿和下沿分别进行两次数据传输，从而实现双倍数据传输速率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8353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" val="1.0"/>
  <p:tag name="PROBLEMSCORE_HALF" val="0.0"/>
  <p:tag name="PROBLEMREMARK" val="AC正确。B错误,高位交叉不能提高速度。与调度算法无关,与数据存储分布有关。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" val="1.0"/>
  <p:tag name="PROBLEMSCORE_HALF" val="0.0"/>
  <p:tag name="PROBLEMREMARK" val="AD正确,A正确,B不必须,每个存储体输出数据是由时间间隔的,就是总线传输周期τ(用于发送一个地址),所以数据线是复用的,不必须扩充。C错误,多体交叉的前提是不提高单体速度的情况下,提速。D正确,数据分布连续性影响数据读取速度。不连续则需要更多次的读取内存。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HASREMARK" val="True"/>
  <p:tag name="PROBLEMSCORE" val="1.0"/>
  <p:tag name="PROBLEMSCORE_HALF" val="0.0"/>
  <p:tag name="PROBLEMREMARK" val="BD正确。B,由图中内存地址构成个可以看到,低2位选择模块,因此是低位多体交叉。C错误,T2&gt;T1,T2=T1+3t。D正确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Wron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11849</TotalTime>
  <Words>2632</Words>
  <Application>Microsoft Office PowerPoint</Application>
  <PresentationFormat>宽屏</PresentationFormat>
  <Paragraphs>678</Paragraphs>
  <Slides>32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32</vt:i4>
      </vt:variant>
    </vt:vector>
  </HeadingPairs>
  <TitlesOfParts>
    <vt:vector size="58" baseType="lpstr">
      <vt:lpstr>Segoe UI</vt:lpstr>
      <vt:lpstr>等线 Light</vt:lpstr>
      <vt:lpstr>Arial</vt:lpstr>
      <vt:lpstr>Tahoma</vt:lpstr>
      <vt:lpstr>Leelawadee</vt:lpstr>
      <vt:lpstr>Calibri</vt:lpstr>
      <vt:lpstr>等线</vt:lpstr>
      <vt:lpstr>宋体</vt:lpstr>
      <vt:lpstr>微软雅黑</vt:lpstr>
      <vt:lpstr>Algerian</vt:lpstr>
      <vt:lpstr>Wingdings</vt:lpstr>
      <vt:lpstr>华文新魏</vt:lpstr>
      <vt:lpstr>黑体</vt:lpstr>
      <vt:lpstr>义启小楷书</vt:lpstr>
      <vt:lpstr>Segoe UI Black</vt:lpstr>
      <vt:lpstr>Microsoft Yahei</vt:lpstr>
      <vt:lpstr>Times New Roman</vt:lpstr>
      <vt:lpstr>华文楷体</vt:lpstr>
      <vt:lpstr>华文行楷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PowerPoint 演示文稿</vt:lpstr>
      <vt:lpstr>本章主要内容</vt:lpstr>
      <vt:lpstr>4.4 主存的性能提升</vt:lpstr>
      <vt:lpstr>DRAM的发展——工程观-从工程角度看主内存发展</vt:lpstr>
      <vt:lpstr>解决之道</vt:lpstr>
      <vt:lpstr>EDRAM芯片（增强型DRAM）1M×4位</vt:lpstr>
      <vt:lpstr>EDRAM芯片读取过程（1）</vt:lpstr>
      <vt:lpstr>EDRAM芯片读取过程（2）</vt:lpstr>
      <vt:lpstr>SDRAM</vt:lpstr>
      <vt:lpstr>解决之道</vt:lpstr>
      <vt:lpstr>4.4并行主存系统——双端口存储器</vt:lpstr>
      <vt:lpstr>问题引入</vt:lpstr>
      <vt:lpstr>优化主存性能的方法</vt:lpstr>
      <vt:lpstr>单体多字存储器——位扩展</vt:lpstr>
      <vt:lpstr>多体并行存储器 （多体交叉存储器）</vt:lpstr>
      <vt:lpstr>多模块顺序存储器（地址总线扩展，容量扩展）</vt:lpstr>
      <vt:lpstr>4.4多模块交叉存储器</vt:lpstr>
      <vt:lpstr>多体交叉存储器</vt:lpstr>
      <vt:lpstr>多体交叉存储器</vt:lpstr>
      <vt:lpstr>多体并行存储器（优化）</vt:lpstr>
      <vt:lpstr>PowerPoint 演示文稿</vt:lpstr>
      <vt:lpstr>PowerPoint 演示文稿</vt:lpstr>
      <vt:lpstr>PowerPoint 演示文稿</vt:lpstr>
      <vt:lpstr>多体并行存储器（优化）</vt:lpstr>
      <vt:lpstr>双通道内存实例  128bit</vt:lpstr>
      <vt:lpstr>双通道内存性能评测</vt:lpstr>
      <vt:lpstr>单通道内存与双通道内存</vt:lpstr>
      <vt:lpstr>U盘与SSD性能差异？  </vt:lpstr>
      <vt:lpstr>SSD 拆解</vt:lpstr>
      <vt:lpstr>知识点总结</vt:lpstr>
      <vt:lpstr>本节重点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Administrator</cp:lastModifiedBy>
  <cp:revision>2010</cp:revision>
  <cp:lastPrinted>2019-09-24T12:30:12Z</cp:lastPrinted>
  <dcterms:created xsi:type="dcterms:W3CDTF">2018-05-09T10:41:00Z</dcterms:created>
  <dcterms:modified xsi:type="dcterms:W3CDTF">2020-03-22T18:30:51Z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